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handoutMasterIdLst>
    <p:handoutMasterId r:id="rId49"/>
  </p:handoutMasterIdLst>
  <p:sldIdLst>
    <p:sldId id="256" r:id="rId5"/>
    <p:sldId id="454" r:id="rId6"/>
    <p:sldId id="455" r:id="rId7"/>
    <p:sldId id="456" r:id="rId8"/>
    <p:sldId id="457" r:id="rId9"/>
    <p:sldId id="458" r:id="rId10"/>
    <p:sldId id="459" r:id="rId11"/>
    <p:sldId id="470" r:id="rId12"/>
    <p:sldId id="460" r:id="rId13"/>
    <p:sldId id="461" r:id="rId14"/>
    <p:sldId id="462" r:id="rId15"/>
    <p:sldId id="463" r:id="rId16"/>
    <p:sldId id="464" r:id="rId17"/>
    <p:sldId id="465" r:id="rId18"/>
    <p:sldId id="466" r:id="rId19"/>
    <p:sldId id="467" r:id="rId20"/>
    <p:sldId id="468" r:id="rId21"/>
    <p:sldId id="469" r:id="rId22"/>
    <p:sldId id="471" r:id="rId23"/>
    <p:sldId id="425" r:id="rId24"/>
    <p:sldId id="427" r:id="rId25"/>
    <p:sldId id="337" r:id="rId26"/>
    <p:sldId id="426" r:id="rId27"/>
    <p:sldId id="428" r:id="rId28"/>
    <p:sldId id="437" r:id="rId29"/>
    <p:sldId id="438" r:id="rId30"/>
    <p:sldId id="439" r:id="rId31"/>
    <p:sldId id="435" r:id="rId32"/>
    <p:sldId id="432" r:id="rId33"/>
    <p:sldId id="442" r:id="rId34"/>
    <p:sldId id="441" r:id="rId35"/>
    <p:sldId id="386" r:id="rId36"/>
    <p:sldId id="474" r:id="rId37"/>
    <p:sldId id="475" r:id="rId38"/>
    <p:sldId id="367" r:id="rId39"/>
    <p:sldId id="472" r:id="rId40"/>
    <p:sldId id="477" r:id="rId41"/>
    <p:sldId id="478" r:id="rId42"/>
    <p:sldId id="476" r:id="rId43"/>
    <p:sldId id="479" r:id="rId44"/>
    <p:sldId id="480" r:id="rId45"/>
    <p:sldId id="473" r:id="rId46"/>
    <p:sldId id="402" r:id="rId4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FB8"/>
    <a:srgbClr val="25A2FF"/>
    <a:srgbClr val="EAEAEA"/>
    <a:srgbClr val="F8F8F8"/>
    <a:srgbClr val="792321"/>
    <a:srgbClr val="00487E"/>
    <a:srgbClr val="9E0000"/>
    <a:srgbClr val="5D1B19"/>
    <a:srgbClr val="742C2A"/>
    <a:srgbClr val="B22F2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88" autoAdjust="0"/>
  </p:normalViewPr>
  <p:slideViewPr>
    <p:cSldViewPr>
      <p:cViewPr>
        <p:scale>
          <a:sx n="80" d="100"/>
          <a:sy n="80" d="100"/>
        </p:scale>
        <p:origin x="-990" y="4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ser\Documents\Trend%20Analysis%20-%20Ebola%20KAP.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'Awareness + Cause (2)'!$B$2</c:f>
              <c:strCache>
                <c:ptCount val="1"/>
                <c:pt idx="0">
                  <c:v>Virus</c:v>
                </c:pt>
              </c:strCache>
            </c:strRef>
          </c:tx>
          <c:spPr>
            <a:solidFill>
              <a:schemeClr val="accent2"/>
            </a:solidFill>
          </c:spPr>
          <c:invertIfNegative val="0"/>
          <c:dPt>
            <c:idx val="1"/>
            <c:invertIfNegative val="0"/>
            <c:bubble3D val="0"/>
            <c:spPr>
              <a:solidFill>
                <a:schemeClr val="accent1"/>
              </a:solidFill>
            </c:spPr>
          </c:dPt>
          <c:dPt>
            <c:idx val="2"/>
            <c:invertIfNegative val="0"/>
            <c:bubble3D val="0"/>
            <c:spPr>
              <a:solidFill>
                <a:schemeClr val="accent3"/>
              </a:solidFill>
            </c:spPr>
          </c:dPt>
          <c:dLbls>
            <c:showLegendKey val="0"/>
            <c:showVal val="1"/>
            <c:showCatName val="0"/>
            <c:showSerName val="0"/>
            <c:showPercent val="0"/>
            <c:showBubbleSize val="0"/>
            <c:showLeaderLines val="0"/>
          </c:dLbls>
          <c:cat>
            <c:strRef>
              <c:f>'Awareness + Cause (2)'!$A$3:$A$5</c:f>
              <c:strCache>
                <c:ptCount val="3"/>
                <c:pt idx="0">
                  <c:v>KAP 1</c:v>
                </c:pt>
                <c:pt idx="1">
                  <c:v>KAP 2</c:v>
                </c:pt>
                <c:pt idx="2">
                  <c:v>KAP 3</c:v>
                </c:pt>
              </c:strCache>
            </c:strRef>
          </c:cat>
          <c:val>
            <c:numRef>
              <c:f>'Awareness + Cause (2)'!$B$3:$B$5</c:f>
              <c:numCache>
                <c:formatCode>0%</c:formatCode>
                <c:ptCount val="3"/>
                <c:pt idx="0">
                  <c:v>0.41</c:v>
                </c:pt>
                <c:pt idx="1">
                  <c:v>0.52</c:v>
                </c:pt>
                <c:pt idx="2">
                  <c:v>0.68</c:v>
                </c:pt>
              </c:numCache>
            </c:numRef>
          </c:val>
        </c:ser>
        <c:dLbls>
          <c:showLegendKey val="0"/>
          <c:showVal val="0"/>
          <c:showCatName val="0"/>
          <c:showSerName val="0"/>
          <c:showPercent val="0"/>
          <c:showBubbleSize val="0"/>
        </c:dLbls>
        <c:gapWidth val="150"/>
        <c:axId val="141596160"/>
        <c:axId val="142034048"/>
      </c:barChart>
      <c:catAx>
        <c:axId val="141596160"/>
        <c:scaling>
          <c:orientation val="minMax"/>
        </c:scaling>
        <c:delete val="0"/>
        <c:axPos val="b"/>
        <c:majorTickMark val="out"/>
        <c:minorTickMark val="none"/>
        <c:tickLblPos val="nextTo"/>
        <c:crossAx val="142034048"/>
        <c:crosses val="autoZero"/>
        <c:auto val="1"/>
        <c:lblAlgn val="ctr"/>
        <c:lblOffset val="100"/>
        <c:noMultiLvlLbl val="0"/>
      </c:catAx>
      <c:valAx>
        <c:axId val="142034048"/>
        <c:scaling>
          <c:orientation val="minMax"/>
          <c:max val="1"/>
        </c:scaling>
        <c:delete val="0"/>
        <c:axPos val="l"/>
        <c:numFmt formatCode="0%" sourceLinked="1"/>
        <c:majorTickMark val="out"/>
        <c:minorTickMark val="none"/>
        <c:tickLblPos val="nextTo"/>
        <c:crossAx val="141596160"/>
        <c:crosses val="autoZero"/>
        <c:crossBetween val="between"/>
        <c:majorUnit val="0.2"/>
      </c:valAx>
    </c:plotArea>
    <c:plotVisOnly val="1"/>
    <c:dispBlanksAs val="gap"/>
    <c:showDLblsOverMax val="0"/>
  </c:chart>
  <c:spPr>
    <a:ln>
      <a:noFill/>
    </a:ln>
  </c:spPr>
  <c:txPr>
    <a:bodyPr/>
    <a:lstStyle/>
    <a:p>
      <a:pPr>
        <a:defRPr sz="12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006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4143588" y="1"/>
            <a:ext cx="3169920" cy="480060"/>
          </a:xfrm>
          <a:prstGeom prst="rect">
            <a:avLst/>
          </a:prstGeom>
        </p:spPr>
        <p:txBody>
          <a:bodyPr vert="horz" lIns="91440" tIns="45720" rIns="91440" bIns="45720" rtlCol="0"/>
          <a:lstStyle>
            <a:lvl1pPr algn="r">
              <a:defRPr sz="1200"/>
            </a:lvl1pPr>
          </a:lstStyle>
          <a:p>
            <a:fld id="{4DA99202-A6C5-498E-AC4E-F37551CBAC69}" type="datetimeFigureOut">
              <a:rPr lang="en-GB" smtClean="0"/>
              <a:t>20/03/2018</a:t>
            </a:fld>
            <a:endParaRPr lang="en-GB" dirty="0"/>
          </a:p>
        </p:txBody>
      </p:sp>
      <p:sp>
        <p:nvSpPr>
          <p:cNvPr id="4" name="Footer Placeholder 3"/>
          <p:cNvSpPr>
            <a:spLocks noGrp="1"/>
          </p:cNvSpPr>
          <p:nvPr>
            <p:ph type="ftr" sz="quarter" idx="2"/>
          </p:nvPr>
        </p:nvSpPr>
        <p:spPr>
          <a:xfrm>
            <a:off x="1" y="9119474"/>
            <a:ext cx="3169920" cy="480060"/>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1440" tIns="45720" rIns="91440" bIns="45720" rtlCol="0" anchor="b"/>
          <a:lstStyle>
            <a:lvl1pPr algn="r">
              <a:defRPr sz="1200"/>
            </a:lvl1pPr>
          </a:lstStyle>
          <a:p>
            <a:fld id="{68FA328B-6870-470B-B6C8-71BC5F70E15B}" type="slidenum">
              <a:rPr lang="en-GB" smtClean="0"/>
              <a:t>‹#›</a:t>
            </a:fld>
            <a:endParaRPr lang="en-GB" dirty="0"/>
          </a:p>
        </p:txBody>
      </p:sp>
    </p:spTree>
    <p:extLst>
      <p:ext uri="{BB962C8B-B14F-4D97-AF65-F5344CB8AC3E}">
        <p14:creationId xmlns:p14="http://schemas.microsoft.com/office/powerpoint/2010/main" val="1437964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69920" cy="48006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4143588" y="1"/>
            <a:ext cx="3169920" cy="480060"/>
          </a:xfrm>
          <a:prstGeom prst="rect">
            <a:avLst/>
          </a:prstGeom>
        </p:spPr>
        <p:txBody>
          <a:bodyPr vert="horz" lIns="91440" tIns="45720" rIns="91440" bIns="45720" rtlCol="0"/>
          <a:lstStyle>
            <a:lvl1pPr algn="r">
              <a:defRPr sz="1200"/>
            </a:lvl1pPr>
          </a:lstStyle>
          <a:p>
            <a:fld id="{59DFEF6A-55B7-40FA-AB0F-43BCDC8F46E4}" type="datetimeFigureOut">
              <a:rPr lang="en-GB" smtClean="0"/>
              <a:t>20/03/2018</a:t>
            </a:fld>
            <a:endParaRPr lang="en-GB" dirty="0"/>
          </a:p>
        </p:txBody>
      </p:sp>
      <p:sp>
        <p:nvSpPr>
          <p:cNvPr id="4" name="Slide Image Placeholder 3"/>
          <p:cNvSpPr>
            <a:spLocks noGrp="1" noRot="1" noChangeAspect="1"/>
          </p:cNvSpPr>
          <p:nvPr>
            <p:ph type="sldImg" idx="2"/>
          </p:nvPr>
        </p:nvSpPr>
        <p:spPr>
          <a:xfrm>
            <a:off x="1258888" y="720725"/>
            <a:ext cx="4799012" cy="3598863"/>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31521" y="4560570"/>
            <a:ext cx="5852160" cy="432054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1" y="9119474"/>
            <a:ext cx="3169920" cy="48006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1440" tIns="45720" rIns="91440" bIns="45720" rtlCol="0" anchor="b"/>
          <a:lstStyle>
            <a:lvl1pPr algn="r">
              <a:defRPr sz="1200"/>
            </a:lvl1pPr>
          </a:lstStyle>
          <a:p>
            <a:fld id="{352CB27C-7546-46C2-81E5-E013FC432927}" type="slidenum">
              <a:rPr lang="en-GB" smtClean="0"/>
              <a:t>‹#›</a:t>
            </a:fld>
            <a:endParaRPr lang="en-GB" dirty="0"/>
          </a:p>
        </p:txBody>
      </p:sp>
    </p:spTree>
    <p:extLst>
      <p:ext uri="{BB962C8B-B14F-4D97-AF65-F5344CB8AC3E}">
        <p14:creationId xmlns:p14="http://schemas.microsoft.com/office/powerpoint/2010/main" val="359506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799"/>
              </a:lnSpc>
              <a:spcBef>
                <a:spcPts val="1200"/>
              </a:spcBef>
            </a:pPr>
            <a:r>
              <a:rPr lang="en-CA" sz="2600" dirty="0"/>
              <a:t>Health Emergencies Programme (</a:t>
            </a:r>
            <a:r>
              <a:rPr lang="en-CA" sz="2600" b="1" dirty="0"/>
              <a:t>WHE</a:t>
            </a:r>
            <a:r>
              <a:rPr lang="en-CA" sz="2600" dirty="0"/>
              <a:t>) created to better detect and respond to outbreaks and emergencies</a:t>
            </a:r>
          </a:p>
          <a:p>
            <a:pPr marL="719784" lvl="1" indent="-359892">
              <a:lnSpc>
                <a:spcPts val="2399"/>
              </a:lnSpc>
              <a:spcBef>
                <a:spcPts val="600"/>
              </a:spcBef>
              <a:buFont typeface="Arial" panose="020B0604020202020204" pitchFamily="34" charset="0"/>
              <a:buChar char="•"/>
            </a:pPr>
            <a:r>
              <a:rPr lang="en-CA" sz="2300" dirty="0"/>
              <a:t>Complement traditional technical and normative work</a:t>
            </a:r>
          </a:p>
          <a:p>
            <a:pPr marL="719784" lvl="1" indent="-359892">
              <a:lnSpc>
                <a:spcPts val="2399"/>
              </a:lnSpc>
              <a:spcBef>
                <a:spcPts val="600"/>
              </a:spcBef>
              <a:buFont typeface="Arial" panose="020B0604020202020204" pitchFamily="34" charset="0"/>
              <a:buChar char="•"/>
            </a:pPr>
            <a:r>
              <a:rPr lang="en-CA" sz="2300" dirty="0"/>
              <a:t>Detection of public health crises at centre of WHO activities</a:t>
            </a:r>
          </a:p>
          <a:p>
            <a:pPr marL="719784" lvl="1" indent="-359892">
              <a:lnSpc>
                <a:spcPts val="2399"/>
              </a:lnSpc>
              <a:spcBef>
                <a:spcPts val="600"/>
              </a:spcBef>
              <a:buFont typeface="Arial" panose="020B0604020202020204" pitchFamily="34" charset="0"/>
              <a:buChar char="•"/>
            </a:pPr>
            <a:endParaRPr lang="en-CA" sz="2300" dirty="0"/>
          </a:p>
          <a:p>
            <a:pPr indent="-97171">
              <a:lnSpc>
                <a:spcPts val="2399"/>
              </a:lnSpc>
              <a:spcBef>
                <a:spcPts val="600"/>
              </a:spcBef>
            </a:pPr>
            <a:r>
              <a:rPr lang="en-CA" sz="2300" dirty="0"/>
              <a:t>WHE helps countries and coordinates international action to prevent, prepare for, detect, rapidly respond to, and recover from outbreaks and emergencies. </a:t>
            </a:r>
          </a:p>
        </p:txBody>
      </p:sp>
      <p:sp>
        <p:nvSpPr>
          <p:cNvPr id="4" name="Slide Number Placeholder 3"/>
          <p:cNvSpPr>
            <a:spLocks noGrp="1"/>
          </p:cNvSpPr>
          <p:nvPr>
            <p:ph type="sldNum" sz="quarter" idx="10"/>
          </p:nvPr>
        </p:nvSpPr>
        <p:spPr/>
        <p:txBody>
          <a:bodyPr/>
          <a:lstStyle/>
          <a:p>
            <a:fld id="{99750D5C-7FFF-4519-835E-FCD742CF7513}" type="slidenum">
              <a:rPr lang="en-US" smtClean="0"/>
              <a:t>2</a:t>
            </a:fld>
            <a:endParaRPr lang="en-US"/>
          </a:p>
        </p:txBody>
      </p:sp>
    </p:spTree>
    <p:extLst>
      <p:ext uri="{BB962C8B-B14F-4D97-AF65-F5344CB8AC3E}">
        <p14:creationId xmlns:p14="http://schemas.microsoft.com/office/powerpoint/2010/main" val="3285958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17</a:t>
            </a:fld>
            <a:endParaRPr lang="en-GB" dirty="0"/>
          </a:p>
        </p:txBody>
      </p:sp>
    </p:spTree>
    <p:extLst>
      <p:ext uri="{BB962C8B-B14F-4D97-AF65-F5344CB8AC3E}">
        <p14:creationId xmlns:p14="http://schemas.microsoft.com/office/powerpoint/2010/main" val="171117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52CB27C-7546-46C2-81E5-E013FC432927}" type="slidenum">
              <a:rPr lang="en-GB" smtClean="0"/>
              <a:t>19</a:t>
            </a:fld>
            <a:endParaRPr lang="en-GB" dirty="0"/>
          </a:p>
        </p:txBody>
      </p:sp>
    </p:spTree>
    <p:extLst>
      <p:ext uri="{BB962C8B-B14F-4D97-AF65-F5344CB8AC3E}">
        <p14:creationId xmlns:p14="http://schemas.microsoft.com/office/powerpoint/2010/main" val="144357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52CB27C-7546-46C2-81E5-E013FC432927}" type="slidenum">
              <a:rPr lang="en-GB" smtClean="0"/>
              <a:t>33</a:t>
            </a:fld>
            <a:endParaRPr lang="en-GB" dirty="0"/>
          </a:p>
        </p:txBody>
      </p:sp>
    </p:spTree>
    <p:extLst>
      <p:ext uri="{BB962C8B-B14F-4D97-AF65-F5344CB8AC3E}">
        <p14:creationId xmlns:p14="http://schemas.microsoft.com/office/powerpoint/2010/main" val="14435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a:p>
            <a:endParaRPr lang="en-GB" dirty="0"/>
          </a:p>
        </p:txBody>
      </p:sp>
      <p:sp>
        <p:nvSpPr>
          <p:cNvPr id="4" name="Slide Number Placeholder 3"/>
          <p:cNvSpPr>
            <a:spLocks noGrp="1"/>
          </p:cNvSpPr>
          <p:nvPr>
            <p:ph type="sldNum" sz="quarter" idx="10"/>
          </p:nvPr>
        </p:nvSpPr>
        <p:spPr/>
        <p:txBody>
          <a:bodyPr/>
          <a:lstStyle/>
          <a:p>
            <a:fld id="{352CB27C-7546-46C2-81E5-E013FC432927}" type="slidenum">
              <a:rPr lang="en-GB" smtClean="0"/>
              <a:t>5</a:t>
            </a:fld>
            <a:endParaRPr lang="en-GB" dirty="0"/>
          </a:p>
        </p:txBody>
      </p:sp>
    </p:spTree>
    <p:extLst>
      <p:ext uri="{BB962C8B-B14F-4D97-AF65-F5344CB8AC3E}">
        <p14:creationId xmlns:p14="http://schemas.microsoft.com/office/powerpoint/2010/main" val="224195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mtClean="0"/>
          </a:p>
          <a:p>
            <a:endParaRPr lang="en-GB" dirty="0"/>
          </a:p>
        </p:txBody>
      </p:sp>
      <p:sp>
        <p:nvSpPr>
          <p:cNvPr id="4" name="Slide Number Placeholder 3"/>
          <p:cNvSpPr>
            <a:spLocks noGrp="1"/>
          </p:cNvSpPr>
          <p:nvPr>
            <p:ph type="sldNum" sz="quarter" idx="10"/>
          </p:nvPr>
        </p:nvSpPr>
        <p:spPr/>
        <p:txBody>
          <a:bodyPr/>
          <a:lstStyle/>
          <a:p>
            <a:fld id="{352CB27C-7546-46C2-81E5-E013FC432927}" type="slidenum">
              <a:rPr lang="en-GB" smtClean="0"/>
              <a:t>6</a:t>
            </a:fld>
            <a:endParaRPr lang="en-GB" dirty="0"/>
          </a:p>
        </p:txBody>
      </p:sp>
    </p:spTree>
    <p:extLst>
      <p:ext uri="{BB962C8B-B14F-4D97-AF65-F5344CB8AC3E}">
        <p14:creationId xmlns:p14="http://schemas.microsoft.com/office/powerpoint/2010/main" val="224195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52CB27C-7546-46C2-81E5-E013FC432927}" type="slidenum">
              <a:rPr lang="en-GB" smtClean="0"/>
              <a:t>8</a:t>
            </a:fld>
            <a:endParaRPr lang="en-GB" dirty="0"/>
          </a:p>
        </p:txBody>
      </p:sp>
    </p:spTree>
    <p:extLst>
      <p:ext uri="{BB962C8B-B14F-4D97-AF65-F5344CB8AC3E}">
        <p14:creationId xmlns:p14="http://schemas.microsoft.com/office/powerpoint/2010/main" val="14435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12</a:t>
            </a:fld>
            <a:endParaRPr lang="en-GB" dirty="0"/>
          </a:p>
        </p:txBody>
      </p:sp>
    </p:spTree>
    <p:extLst>
      <p:ext uri="{BB962C8B-B14F-4D97-AF65-F5344CB8AC3E}">
        <p14:creationId xmlns:p14="http://schemas.microsoft.com/office/powerpoint/2010/main" val="1711179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13</a:t>
            </a:fld>
            <a:endParaRPr lang="en-GB" dirty="0"/>
          </a:p>
        </p:txBody>
      </p:sp>
    </p:spTree>
    <p:extLst>
      <p:ext uri="{BB962C8B-B14F-4D97-AF65-F5344CB8AC3E}">
        <p14:creationId xmlns:p14="http://schemas.microsoft.com/office/powerpoint/2010/main" val="17111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14</a:t>
            </a:fld>
            <a:endParaRPr lang="en-GB" dirty="0"/>
          </a:p>
        </p:txBody>
      </p:sp>
    </p:spTree>
    <p:extLst>
      <p:ext uri="{BB962C8B-B14F-4D97-AF65-F5344CB8AC3E}">
        <p14:creationId xmlns:p14="http://schemas.microsoft.com/office/powerpoint/2010/main" val="171117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15</a:t>
            </a:fld>
            <a:endParaRPr lang="en-GB" dirty="0"/>
          </a:p>
        </p:txBody>
      </p:sp>
    </p:spTree>
    <p:extLst>
      <p:ext uri="{BB962C8B-B14F-4D97-AF65-F5344CB8AC3E}">
        <p14:creationId xmlns:p14="http://schemas.microsoft.com/office/powerpoint/2010/main" val="1711179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2CB27C-7546-46C2-81E5-E013FC432927}" type="slidenum">
              <a:rPr lang="en-GB" smtClean="0"/>
              <a:t>16</a:t>
            </a:fld>
            <a:endParaRPr lang="en-GB" dirty="0"/>
          </a:p>
        </p:txBody>
      </p:sp>
    </p:spTree>
    <p:extLst>
      <p:ext uri="{BB962C8B-B14F-4D97-AF65-F5344CB8AC3E}">
        <p14:creationId xmlns:p14="http://schemas.microsoft.com/office/powerpoint/2010/main" val="171117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userDrawn="1"/>
        </p:nvSpPr>
        <p:spPr>
          <a:xfrm>
            <a:off x="0" y="-99392"/>
            <a:ext cx="9144000"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75000"/>
                </a:schemeClr>
              </a:solidFill>
            </a:endParaRPr>
          </a:p>
        </p:txBody>
      </p:sp>
      <p:sp>
        <p:nvSpPr>
          <p:cNvPr id="2" name="Title 1"/>
          <p:cNvSpPr>
            <a:spLocks noGrp="1"/>
          </p:cNvSpPr>
          <p:nvPr>
            <p:ph type="ctrTitle"/>
          </p:nvPr>
        </p:nvSpPr>
        <p:spPr>
          <a:xfrm>
            <a:off x="1371600" y="1844824"/>
            <a:ext cx="7772400" cy="1470025"/>
          </a:xfrm>
        </p:spPr>
        <p:txBody>
          <a:bodyPr/>
          <a:lstStyle>
            <a:lvl1pPr algn="l">
              <a:defRPr>
                <a:solidFill>
                  <a:schemeClr val="bg1"/>
                </a:solidFill>
                <a:effectLst>
                  <a:outerShdw blurRad="38100" dist="38100" dir="2700000" algn="tl">
                    <a:srgbClr val="000000">
                      <a:alpha val="43137"/>
                    </a:srgbClr>
                  </a:outerShdw>
                </a:effectLst>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1371600" y="2962189"/>
            <a:ext cx="6400800" cy="792088"/>
          </a:xfrm>
        </p:spPr>
        <p:txBody>
          <a:bodyPr>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6" name="Slide Number Placeholder 5"/>
          <p:cNvSpPr>
            <a:spLocks noGrp="1"/>
          </p:cNvSpPr>
          <p:nvPr>
            <p:ph type="sldNum" sz="quarter" idx="12"/>
          </p:nvPr>
        </p:nvSpPr>
        <p:spPr/>
        <p:txBody>
          <a:bodyPr/>
          <a:lstStyle/>
          <a:p>
            <a:fld id="{72E375D5-DD51-4DDF-87E6-FA82A457ECD1}" type="slidenum">
              <a:rPr lang="en-GB" smtClean="0"/>
              <a:t>‹#›</a:t>
            </a:fld>
            <a:endParaRPr lang="en-GB" dirty="0"/>
          </a:p>
        </p:txBody>
      </p:sp>
      <p:sp>
        <p:nvSpPr>
          <p:cNvPr id="10" name="Rectangle 9"/>
          <p:cNvSpPr/>
          <p:nvPr userDrawn="1"/>
        </p:nvSpPr>
        <p:spPr>
          <a:xfrm>
            <a:off x="0" y="5489848"/>
            <a:ext cx="9144000" cy="13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lumMod val="75000"/>
                </a:schemeClr>
              </a:solidFill>
            </a:endParaRPr>
          </a:p>
        </p:txBody>
      </p:sp>
    </p:spTree>
    <p:extLst>
      <p:ext uri="{BB962C8B-B14F-4D97-AF65-F5344CB8AC3E}">
        <p14:creationId xmlns:p14="http://schemas.microsoft.com/office/powerpoint/2010/main" val="286859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660000" y="36000"/>
            <a:ext cx="2133600" cy="365125"/>
          </a:xfrm>
          <a:prstGeom prst="rect">
            <a:avLst/>
          </a:prstGeom>
        </p:spPr>
        <p:txBody>
          <a:bodyPr/>
          <a:lstStyle/>
          <a:p>
            <a:fld id="{74063736-2571-49AC-91D1-36E59EA8FC81}" type="datetime4">
              <a:rPr lang="en-GB" smtClean="0"/>
              <a:t>20 March 2018</a:t>
            </a:fld>
            <a:endParaRPr lang="en-GB" dirty="0"/>
          </a:p>
        </p:txBody>
      </p:sp>
      <p:sp>
        <p:nvSpPr>
          <p:cNvPr id="6" name="Slide Number Placeholder 5"/>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2444012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526D19D-3572-4B02-ADFC-B6FFB0659755}" type="slidenum">
              <a:rPr lang="en-US" smtClean="0"/>
              <a:t>‹#›</a:t>
            </a:fld>
            <a:endParaRPr lang="en-US"/>
          </a:p>
        </p:txBody>
      </p:sp>
    </p:spTree>
    <p:extLst>
      <p:ext uri="{BB962C8B-B14F-4D97-AF65-F5344CB8AC3E}">
        <p14:creationId xmlns:p14="http://schemas.microsoft.com/office/powerpoint/2010/main" val="42206180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6660232" y="44624"/>
            <a:ext cx="2133600" cy="365125"/>
          </a:xfrm>
          <a:prstGeom prst="rect">
            <a:avLst/>
          </a:prstGeom>
        </p:spPr>
        <p:txBody>
          <a:bodyPr/>
          <a:lstStyle/>
          <a:p>
            <a:fld id="{FDF3167B-FAB2-4064-BC20-4CA053C862DA}" type="datetime4">
              <a:rPr lang="en-GB" smtClean="0"/>
              <a:t>20 March 2018</a:t>
            </a:fld>
            <a:endParaRPr lang="en-GB" dirty="0"/>
          </a:p>
        </p:txBody>
      </p:sp>
      <p:sp>
        <p:nvSpPr>
          <p:cNvPr id="6" name="Slide Number Placeholder 5"/>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146958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0070C0"/>
                </a:solidFill>
              </a:defRPr>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1879327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6660000" y="36000"/>
            <a:ext cx="2133600" cy="365125"/>
          </a:xfrm>
          <a:prstGeom prst="rect">
            <a:avLst/>
          </a:prstGeom>
        </p:spPr>
        <p:txBody>
          <a:bodyPr/>
          <a:lstStyle/>
          <a:p>
            <a:fld id="{3E5938DE-CE11-43F2-A1EE-D4C7DEBEA006}" type="datetime4">
              <a:rPr lang="en-GB" smtClean="0"/>
              <a:t>20 March 2018</a:t>
            </a:fld>
            <a:endParaRPr lang="en-GB" dirty="0"/>
          </a:p>
        </p:txBody>
      </p:sp>
      <p:sp>
        <p:nvSpPr>
          <p:cNvPr id="7" name="Slide Number Placeholder 6"/>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438225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6660000" y="36000"/>
            <a:ext cx="2133600" cy="365125"/>
          </a:xfrm>
          <a:prstGeom prst="rect">
            <a:avLst/>
          </a:prstGeom>
        </p:spPr>
        <p:txBody>
          <a:bodyPr/>
          <a:lstStyle/>
          <a:p>
            <a:fld id="{2A15CA5A-B3F3-457B-AA8F-DC09651D03AC}" type="datetime4">
              <a:rPr lang="en-GB" smtClean="0"/>
              <a:t>20 March 2018</a:t>
            </a:fld>
            <a:endParaRPr lang="en-GB" dirty="0"/>
          </a:p>
        </p:txBody>
      </p:sp>
      <p:sp>
        <p:nvSpPr>
          <p:cNvPr id="9" name="Slide Number Placeholder 8"/>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1639687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6660000" y="36000"/>
            <a:ext cx="2133600" cy="365125"/>
          </a:xfrm>
          <a:prstGeom prst="rect">
            <a:avLst/>
          </a:prstGeom>
        </p:spPr>
        <p:txBody>
          <a:bodyPr/>
          <a:lstStyle/>
          <a:p>
            <a:fld id="{941BC9E8-5C3C-4750-A92E-8BCDB9B31434}" type="datetime4">
              <a:rPr lang="en-GB" smtClean="0"/>
              <a:t>20 March 2018</a:t>
            </a:fld>
            <a:endParaRPr lang="en-GB" dirty="0"/>
          </a:p>
        </p:txBody>
      </p:sp>
      <p:sp>
        <p:nvSpPr>
          <p:cNvPr id="5" name="Slide Number Placeholder 4"/>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34184019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660000" y="36000"/>
            <a:ext cx="2133600" cy="365125"/>
          </a:xfrm>
          <a:prstGeom prst="rect">
            <a:avLst/>
          </a:prstGeom>
        </p:spPr>
        <p:txBody>
          <a:bodyPr/>
          <a:lstStyle/>
          <a:p>
            <a:fld id="{3744C38A-CC3A-43E1-BF47-CC4E68F6ED37}" type="datetime4">
              <a:rPr lang="en-GB" smtClean="0"/>
              <a:t>20 March 2018</a:t>
            </a:fld>
            <a:endParaRPr lang="en-GB" dirty="0"/>
          </a:p>
        </p:txBody>
      </p:sp>
      <p:sp>
        <p:nvSpPr>
          <p:cNvPr id="4" name="Slide Number Placeholder 3"/>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3939860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19256" cy="779686"/>
          </a:xfrm>
        </p:spPr>
        <p:txBody>
          <a:bodyPr anchor="b"/>
          <a:lstStyle>
            <a:lvl1pPr algn="l">
              <a:defRPr sz="2000" b="1">
                <a:solidFill>
                  <a:schemeClr val="bg1"/>
                </a:solidFill>
              </a:defRPr>
            </a:lvl1pPr>
          </a:lstStyle>
          <a:p>
            <a:r>
              <a:rPr lang="en-US" smtClean="0"/>
              <a:t>Click to edit Master title style</a:t>
            </a:r>
            <a:endParaRPr lang="en-GB"/>
          </a:p>
        </p:txBody>
      </p:sp>
      <p:sp>
        <p:nvSpPr>
          <p:cNvPr id="3" name="Content Placeholder 2"/>
          <p:cNvSpPr>
            <a:spLocks noGrp="1"/>
          </p:cNvSpPr>
          <p:nvPr>
            <p:ph idx="1"/>
          </p:nvPr>
        </p:nvSpPr>
        <p:spPr>
          <a:xfrm>
            <a:off x="3575050" y="1268760"/>
            <a:ext cx="5111750" cy="485740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268760"/>
            <a:ext cx="3008313" cy="48574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660000" y="36000"/>
            <a:ext cx="2133600" cy="365125"/>
          </a:xfrm>
          <a:prstGeom prst="rect">
            <a:avLst/>
          </a:prstGeom>
        </p:spPr>
        <p:txBody>
          <a:bodyPr/>
          <a:lstStyle/>
          <a:p>
            <a:fld id="{916047E8-DF3C-428A-AAE6-FDED3553341D}" type="datetime4">
              <a:rPr lang="en-GB" smtClean="0"/>
              <a:t>20 March 2018</a:t>
            </a:fld>
            <a:endParaRPr lang="en-GB" dirty="0"/>
          </a:p>
        </p:txBody>
      </p:sp>
      <p:sp>
        <p:nvSpPr>
          <p:cNvPr id="7" name="Slide Number Placeholder 6"/>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1643375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0070C0"/>
                </a:solidFill>
              </a:defRPr>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5819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660000" y="36000"/>
            <a:ext cx="2133600" cy="365125"/>
          </a:xfrm>
          <a:prstGeom prst="rect">
            <a:avLst/>
          </a:prstGeom>
        </p:spPr>
        <p:txBody>
          <a:bodyPr/>
          <a:lstStyle/>
          <a:p>
            <a:fld id="{20B5C5CC-369C-430B-83F5-EF5E2936E47B}" type="datetime4">
              <a:rPr lang="en-GB" smtClean="0"/>
              <a:t>20 March 2018</a:t>
            </a:fld>
            <a:endParaRPr lang="en-GB" dirty="0"/>
          </a:p>
        </p:txBody>
      </p:sp>
      <p:sp>
        <p:nvSpPr>
          <p:cNvPr id="7" name="Slide Number Placeholder 6"/>
          <p:cNvSpPr>
            <a:spLocks noGrp="1"/>
          </p:cNvSpPr>
          <p:nvPr>
            <p:ph type="sldNum" sz="quarter" idx="12"/>
          </p:nvPr>
        </p:nvSpPr>
        <p:spPr/>
        <p:txBody>
          <a:bodyPr/>
          <a:lstStyle/>
          <a:p>
            <a:fld id="{72E375D5-DD51-4DDF-87E6-FA82A457ECD1}" type="slidenum">
              <a:rPr lang="en-GB" smtClean="0"/>
              <a:t>‹#›</a:t>
            </a:fld>
            <a:endParaRPr lang="en-GB" dirty="0"/>
          </a:p>
        </p:txBody>
      </p:sp>
    </p:spTree>
    <p:extLst>
      <p:ext uri="{BB962C8B-B14F-4D97-AF65-F5344CB8AC3E}">
        <p14:creationId xmlns:p14="http://schemas.microsoft.com/office/powerpoint/2010/main" val="269300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Slide Number Placeholder 5"/>
          <p:cNvSpPr>
            <a:spLocks noGrp="1"/>
          </p:cNvSpPr>
          <p:nvPr>
            <p:ph type="sldNum" sz="quarter" idx="4"/>
          </p:nvPr>
        </p:nvSpPr>
        <p:spPr>
          <a:xfrm>
            <a:off x="6614864" y="602128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E375D5-DD51-4DDF-87E6-FA82A457ECD1}" type="slidenum">
              <a:rPr lang="en-GB" smtClean="0"/>
              <a:t>‹#›</a:t>
            </a:fld>
            <a:endParaRPr lang="en-GB" dirty="0"/>
          </a:p>
        </p:txBody>
      </p:sp>
      <p:sp>
        <p:nvSpPr>
          <p:cNvPr id="7" name="Rectangle 6"/>
          <p:cNvSpPr/>
          <p:nvPr userDrawn="1"/>
        </p:nvSpPr>
        <p:spPr>
          <a:xfrm>
            <a:off x="0" y="-27384"/>
            <a:ext cx="9144000" cy="1196817"/>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9" name="Group 8"/>
          <p:cNvGrpSpPr/>
          <p:nvPr userDrawn="1"/>
        </p:nvGrpSpPr>
        <p:grpSpPr>
          <a:xfrm>
            <a:off x="6799672" y="6150623"/>
            <a:ext cx="1886657" cy="569706"/>
            <a:chOff x="5525840" y="3530278"/>
            <a:chExt cx="1886657" cy="569706"/>
          </a:xfrm>
        </p:grpSpPr>
        <p:sp>
          <p:nvSpPr>
            <p:cNvPr id="10" name="TextBox 9"/>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rgbClr val="1E7FB8"/>
                  </a:solidFill>
                  <a:latin typeface="Corbel" panose="020B0503020204020204" pitchFamily="34" charset="0"/>
                </a:rPr>
                <a:t>Health</a:t>
              </a:r>
              <a:endParaRPr lang="en-GB" sz="1000" cap="all" baseline="0" dirty="0">
                <a:solidFill>
                  <a:srgbClr val="1E7FB8"/>
                </a:solidFill>
                <a:latin typeface="Corbel" panose="020B0503020204020204" pitchFamily="34" charset="0"/>
              </a:endParaRPr>
            </a:p>
          </p:txBody>
        </p:sp>
        <p:grpSp>
          <p:nvGrpSpPr>
            <p:cNvPr id="11" name="Group 10"/>
            <p:cNvGrpSpPr/>
            <p:nvPr userDrawn="1"/>
          </p:nvGrpSpPr>
          <p:grpSpPr>
            <a:xfrm>
              <a:off x="5525840" y="3618320"/>
              <a:ext cx="1879457" cy="481664"/>
              <a:chOff x="5525840" y="3618320"/>
              <a:chExt cx="1879457" cy="481664"/>
            </a:xfrm>
          </p:grpSpPr>
          <p:sp>
            <p:nvSpPr>
              <p:cNvPr id="12" name="TextBox 11"/>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rgbClr val="1E7FB8"/>
                    </a:solidFill>
                    <a:latin typeface="Corbel" panose="020B0503020204020204" pitchFamily="34" charset="0"/>
                  </a:rPr>
                  <a:t>programme</a:t>
                </a:r>
                <a:endParaRPr lang="en-GB" sz="1100" cap="none" spc="-80" dirty="0">
                  <a:solidFill>
                    <a:srgbClr val="1E7FB8"/>
                  </a:solidFill>
                  <a:latin typeface="Corbel" panose="020B0503020204020204" pitchFamily="34" charset="0"/>
                </a:endParaRPr>
              </a:p>
            </p:txBody>
          </p:sp>
          <p:sp>
            <p:nvSpPr>
              <p:cNvPr id="13" name="TextBox 12"/>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rgbClr val="1E7FB8"/>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rgbClr val="1E7FB8"/>
                  </a:solidFill>
                  <a:latin typeface="Leelawadee" panose="020B0502040204020203" pitchFamily="34" charset="-34"/>
                  <a:ea typeface="Lato Heavy" panose="020F0502020204030203" pitchFamily="34" charset="0"/>
                  <a:cs typeface="Leelawadee" panose="020B0502040204020203" pitchFamily="34" charset="-34"/>
                </a:endParaRPr>
              </a:p>
            </p:txBody>
          </p:sp>
        </p:grpSp>
      </p:grpSp>
      <p:pic>
        <p:nvPicPr>
          <p:cNvPr id="14" name="Picture 13"/>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67544" y="6108271"/>
            <a:ext cx="2065713" cy="633097"/>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cxnSp>
        <p:nvCxnSpPr>
          <p:cNvPr id="16" name="Straight Connector 15"/>
          <p:cNvCxnSpPr/>
          <p:nvPr userDrawn="1"/>
        </p:nvCxnSpPr>
        <p:spPr>
          <a:xfrm>
            <a:off x="-9216" y="6021288"/>
            <a:ext cx="9153216"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Date Placeholder 17"/>
          <p:cNvSpPr>
            <a:spLocks noGrp="1"/>
          </p:cNvSpPr>
          <p:nvPr>
            <p:ph type="dt" sz="half" idx="2"/>
          </p:nvPr>
        </p:nvSpPr>
        <p:spPr>
          <a:xfrm>
            <a:off x="6660000" y="36000"/>
            <a:ext cx="2133600" cy="365125"/>
          </a:xfrm>
          <a:prstGeom prst="rect">
            <a:avLst/>
          </a:prstGeom>
        </p:spPr>
        <p:txBody>
          <a:bodyPr vert="horz" lIns="91440" tIns="45720" rIns="91440" bIns="45720" rtlCol="0" anchor="ctr"/>
          <a:lstStyle>
            <a:lvl1pPr algn="r">
              <a:defRPr sz="1200">
                <a:solidFill>
                  <a:schemeClr val="bg1"/>
                </a:solidFill>
                <a:latin typeface="Segoe Condensed" panose="020B0606040200020203" pitchFamily="34" charset="0"/>
              </a:defRPr>
            </a:lvl1pPr>
          </a:lstStyle>
          <a:p>
            <a:fld id="{D0E4CC02-274F-49DB-A9AF-7C2A340E6BF4}" type="datetime4">
              <a:rPr lang="en-GB" smtClean="0"/>
              <a:t>20 March 2018</a:t>
            </a:fld>
            <a:endParaRPr lang="en-GB" dirty="0"/>
          </a:p>
        </p:txBody>
      </p:sp>
    </p:spTree>
    <p:extLst>
      <p:ext uri="{BB962C8B-B14F-4D97-AF65-F5344CB8AC3E}">
        <p14:creationId xmlns:p14="http://schemas.microsoft.com/office/powerpoint/2010/main" val="1921774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p:txStyles>
    <p:title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b="1" kern="1200">
          <a:solidFill>
            <a:schemeClr val="tx1">
              <a:lumMod val="50000"/>
              <a:lumOff val="50000"/>
            </a:schemeClr>
          </a:solidFill>
          <a:latin typeface="Segoe Condensed" panose="020B0606040200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lumMod val="50000"/>
              <a:lumOff val="50000"/>
            </a:schemeClr>
          </a:solidFill>
          <a:latin typeface="Segoe Condensed" panose="020B0606040200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lumMod val="50000"/>
              <a:lumOff val="50000"/>
            </a:schemeClr>
          </a:solidFill>
          <a:latin typeface="Segoe Condensed" panose="020B0606040200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lumMod val="50000"/>
              <a:lumOff val="50000"/>
            </a:schemeClr>
          </a:solidFill>
          <a:latin typeface="Segoe Condensed" panose="020B0606040200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lumMod val="50000"/>
              <a:lumOff val="50000"/>
            </a:schemeClr>
          </a:solidFill>
          <a:latin typeface="Segoe Condensed" panose="020B0606040200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hyperlink" Target="http://journals.plos.org/plosmedicine/article?id=10.1371/journal.pmed.1002170" TargetMode="External"/><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052736"/>
            <a:ext cx="9144000" cy="4911255"/>
          </a:xfrm>
          <a:prstGeom prst="rect">
            <a:avLst/>
          </a:prstGeom>
        </p:spPr>
      </p:pic>
      <p:sp>
        <p:nvSpPr>
          <p:cNvPr id="13" name="Rectangle 12"/>
          <p:cNvSpPr/>
          <p:nvPr/>
        </p:nvSpPr>
        <p:spPr>
          <a:xfrm>
            <a:off x="-36512" y="5949280"/>
            <a:ext cx="9180512" cy="908720"/>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02367" y="6084000"/>
            <a:ext cx="1937385" cy="600075"/>
          </a:xfrm>
          <a:prstGeom prst="rect">
            <a:avLst/>
          </a:prstGeom>
        </p:spPr>
      </p:pic>
      <p:grpSp>
        <p:nvGrpSpPr>
          <p:cNvPr id="7" name="Group 6"/>
          <p:cNvGrpSpPr/>
          <p:nvPr/>
        </p:nvGrpSpPr>
        <p:grpSpPr>
          <a:xfrm>
            <a:off x="6872344" y="6073200"/>
            <a:ext cx="1886657" cy="569706"/>
            <a:chOff x="5525840" y="3530278"/>
            <a:chExt cx="1886657" cy="569706"/>
          </a:xfrm>
        </p:grpSpPr>
        <p:sp>
          <p:nvSpPr>
            <p:cNvPr id="8" name="TextBox 7"/>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chemeClr val="bg1"/>
                  </a:solidFill>
                  <a:latin typeface="Corbel" panose="020B0503020204020204" pitchFamily="34" charset="0"/>
                </a:rPr>
                <a:t>Health</a:t>
              </a:r>
              <a:endParaRPr lang="en-GB" sz="1000" cap="all" baseline="0" dirty="0">
                <a:solidFill>
                  <a:schemeClr val="bg1"/>
                </a:solidFill>
                <a:latin typeface="Corbel" panose="020B0503020204020204" pitchFamily="34" charset="0"/>
              </a:endParaRPr>
            </a:p>
          </p:txBody>
        </p:sp>
        <p:grpSp>
          <p:nvGrpSpPr>
            <p:cNvPr id="9" name="Group 8"/>
            <p:cNvGrpSpPr/>
            <p:nvPr userDrawn="1"/>
          </p:nvGrpSpPr>
          <p:grpSpPr>
            <a:xfrm>
              <a:off x="5525840" y="3618320"/>
              <a:ext cx="1879457" cy="481664"/>
              <a:chOff x="5525840" y="3618320"/>
              <a:chExt cx="1879457" cy="481664"/>
            </a:xfrm>
          </p:grpSpPr>
          <p:sp>
            <p:nvSpPr>
              <p:cNvPr id="10" name="TextBox 9"/>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chemeClr val="bg1"/>
                    </a:solidFill>
                    <a:latin typeface="Corbel" panose="020B0503020204020204" pitchFamily="34" charset="0"/>
                  </a:rPr>
                  <a:t>programme</a:t>
                </a:r>
                <a:endParaRPr lang="en-GB" sz="1100" cap="none" spc="-80" dirty="0">
                  <a:solidFill>
                    <a:schemeClr val="bg1"/>
                  </a:solidFill>
                  <a:latin typeface="Corbel" panose="020B0503020204020204" pitchFamily="34" charset="0"/>
                </a:endParaRPr>
              </a:p>
            </p:txBody>
          </p:sp>
          <p:sp>
            <p:nvSpPr>
              <p:cNvPr id="11" name="TextBox 10"/>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chemeClr val="bg1"/>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chemeClr val="bg1"/>
                  </a:solidFill>
                  <a:latin typeface="Leelawadee" panose="020B0502040204020203" pitchFamily="34" charset="-34"/>
                  <a:ea typeface="Lato Heavy" panose="020F0502020204030203" pitchFamily="34" charset="0"/>
                  <a:cs typeface="Leelawadee" panose="020B0502040204020203" pitchFamily="34" charset="-34"/>
                </a:endParaRPr>
              </a:p>
            </p:txBody>
          </p:sp>
        </p:grpSp>
      </p:grpSp>
      <p:sp>
        <p:nvSpPr>
          <p:cNvPr id="18" name="TextBox 17"/>
          <p:cNvSpPr txBox="1"/>
          <p:nvPr/>
        </p:nvSpPr>
        <p:spPr>
          <a:xfrm>
            <a:off x="35496" y="5733256"/>
            <a:ext cx="2520280" cy="261610"/>
          </a:xfrm>
          <a:prstGeom prst="rect">
            <a:avLst/>
          </a:prstGeom>
          <a:noFill/>
        </p:spPr>
        <p:txBody>
          <a:bodyPr wrap="square" rtlCol="0">
            <a:spAutoFit/>
          </a:bodyPr>
          <a:lstStyle/>
          <a:p>
            <a:r>
              <a:rPr lang="en-GB" sz="1100" b="1" dirty="0" smtClean="0">
                <a:solidFill>
                  <a:schemeClr val="bg1"/>
                </a:solidFill>
              </a:rPr>
              <a:t>Photo: WHO/Yemen</a:t>
            </a:r>
            <a:endParaRPr lang="en-GB" sz="1100" b="1" dirty="0">
              <a:solidFill>
                <a:schemeClr val="bg1"/>
              </a:solidFill>
            </a:endParaRPr>
          </a:p>
        </p:txBody>
      </p:sp>
      <p:sp>
        <p:nvSpPr>
          <p:cNvPr id="19" name="Rectangle 18"/>
          <p:cNvSpPr/>
          <p:nvPr/>
        </p:nvSpPr>
        <p:spPr>
          <a:xfrm>
            <a:off x="-108520" y="2420887"/>
            <a:ext cx="9433048" cy="2520281"/>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endParaRPr>
          </a:p>
        </p:txBody>
      </p:sp>
      <p:sp>
        <p:nvSpPr>
          <p:cNvPr id="20" name="Title 1"/>
          <p:cNvSpPr txBox="1">
            <a:spLocks/>
          </p:cNvSpPr>
          <p:nvPr/>
        </p:nvSpPr>
        <p:spPr>
          <a:xfrm>
            <a:off x="832048" y="2276872"/>
            <a:ext cx="7772400" cy="147002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r>
              <a:rPr lang="en-US" sz="4000" dirty="0" smtClean="0">
                <a:solidFill>
                  <a:srgbClr val="1E7FB8"/>
                </a:solidFill>
              </a:rPr>
              <a:t>Decision </a:t>
            </a:r>
            <a:r>
              <a:rPr lang="en-US" sz="4000" dirty="0">
                <a:solidFill>
                  <a:srgbClr val="1E7FB8"/>
                </a:solidFill>
              </a:rPr>
              <a:t>Making in Public Health Emergencies</a:t>
            </a:r>
            <a:endParaRPr lang="en-GB" sz="4000" dirty="0" smtClean="0">
              <a:solidFill>
                <a:srgbClr val="1E7FB8"/>
              </a:solidFill>
            </a:endParaRPr>
          </a:p>
        </p:txBody>
      </p:sp>
      <p:sp>
        <p:nvSpPr>
          <p:cNvPr id="15" name="Title 1"/>
          <p:cNvSpPr txBox="1">
            <a:spLocks/>
          </p:cNvSpPr>
          <p:nvPr/>
        </p:nvSpPr>
        <p:spPr>
          <a:xfrm>
            <a:off x="814718" y="4219927"/>
            <a:ext cx="7772400" cy="577225"/>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r>
              <a:rPr lang="en-GB" sz="1400" dirty="0" err="1" smtClean="0">
                <a:solidFill>
                  <a:srgbClr val="1E7FB8"/>
                </a:solidFill>
              </a:rPr>
              <a:t>Dr.</a:t>
            </a:r>
            <a:r>
              <a:rPr lang="en-GB" sz="1400" dirty="0" smtClean="0">
                <a:solidFill>
                  <a:srgbClr val="1E7FB8"/>
                </a:solidFill>
              </a:rPr>
              <a:t> Oliver Morgan</a:t>
            </a:r>
          </a:p>
          <a:p>
            <a:r>
              <a:rPr lang="en-GB" sz="1400" dirty="0" smtClean="0">
                <a:solidFill>
                  <a:srgbClr val="1E7FB8"/>
                </a:solidFill>
              </a:rPr>
              <a:t>RECON 2018</a:t>
            </a:r>
            <a:endParaRPr lang="en-GB" sz="1400" dirty="0" smtClean="0">
              <a:solidFill>
                <a:srgbClr val="1E7FB8"/>
              </a:solidFill>
            </a:endParaRPr>
          </a:p>
        </p:txBody>
      </p:sp>
    </p:spTree>
    <p:extLst>
      <p:ext uri="{BB962C8B-B14F-4D97-AF65-F5344CB8AC3E}">
        <p14:creationId xmlns:p14="http://schemas.microsoft.com/office/powerpoint/2010/main" val="2627668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rgbClr val="92D050"/>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6588519" y="1268760"/>
            <a:ext cx="2503955" cy="2585323"/>
          </a:xfrm>
          <a:prstGeom prst="rect">
            <a:avLst/>
          </a:prstGeom>
          <a:noFill/>
        </p:spPr>
        <p:txBody>
          <a:bodyPr wrap="none" rtlCol="0">
            <a:spAutoFit/>
          </a:bodyPr>
          <a:lstStyle/>
          <a:p>
            <a:r>
              <a:rPr lang="en-GB" dirty="0" smtClean="0"/>
              <a:t>National </a:t>
            </a:r>
            <a:r>
              <a:rPr lang="en-GB" dirty="0" smtClean="0"/>
              <a:t>surveillance</a:t>
            </a:r>
            <a:endParaRPr lang="en-GB" dirty="0" smtClean="0"/>
          </a:p>
          <a:p>
            <a:r>
              <a:rPr lang="en-GB" dirty="0" smtClean="0"/>
              <a:t>Event-based </a:t>
            </a:r>
            <a:r>
              <a:rPr lang="en-GB" dirty="0" smtClean="0"/>
              <a:t>surveillance</a:t>
            </a:r>
            <a:endParaRPr lang="en-GB" dirty="0" smtClean="0"/>
          </a:p>
          <a:p>
            <a:r>
              <a:rPr lang="en-GB" dirty="0" smtClean="0"/>
              <a:t>Sentinel </a:t>
            </a:r>
            <a:r>
              <a:rPr lang="en-GB" dirty="0" smtClean="0"/>
              <a:t>surveillance</a:t>
            </a:r>
            <a:endParaRPr lang="en-GB" dirty="0" smtClean="0"/>
          </a:p>
          <a:p>
            <a:r>
              <a:rPr lang="en-GB" dirty="0" smtClean="0"/>
              <a:t>Laboratory networks</a:t>
            </a:r>
          </a:p>
          <a:p>
            <a:r>
              <a:rPr lang="en-GB" dirty="0" smtClean="0"/>
              <a:t>Humanitarian </a:t>
            </a:r>
            <a:r>
              <a:rPr lang="en-GB" dirty="0" smtClean="0"/>
              <a:t>data</a:t>
            </a:r>
          </a:p>
          <a:p>
            <a:r>
              <a:rPr lang="en-GB" dirty="0" smtClean="0"/>
              <a:t>Health service data </a:t>
            </a:r>
            <a:endParaRPr lang="en-GB" dirty="0" smtClean="0"/>
          </a:p>
          <a:p>
            <a:r>
              <a:rPr lang="en-GB" dirty="0" smtClean="0"/>
              <a:t>Research studies</a:t>
            </a:r>
          </a:p>
          <a:p>
            <a:endParaRPr lang="en-GB" dirty="0" smtClean="0"/>
          </a:p>
          <a:p>
            <a:endParaRPr lang="en-US" dirty="0"/>
          </a:p>
        </p:txBody>
      </p:sp>
    </p:spTree>
    <p:extLst>
      <p:ext uri="{BB962C8B-B14F-4D97-AF65-F5344CB8AC3E}">
        <p14:creationId xmlns:p14="http://schemas.microsoft.com/office/powerpoint/2010/main" val="3896627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6809150" y="1890698"/>
            <a:ext cx="1562415" cy="1200329"/>
          </a:xfrm>
          <a:prstGeom prst="rect">
            <a:avLst/>
          </a:prstGeom>
          <a:noFill/>
        </p:spPr>
        <p:txBody>
          <a:bodyPr wrap="none" rtlCol="0">
            <a:spAutoFit/>
          </a:bodyPr>
          <a:lstStyle/>
          <a:p>
            <a:r>
              <a:rPr lang="en-GB" dirty="0" smtClean="0"/>
              <a:t>Preparation</a:t>
            </a:r>
            <a:endParaRPr lang="en-GB" dirty="0" smtClean="0"/>
          </a:p>
          <a:p>
            <a:r>
              <a:rPr lang="en-GB" dirty="0" smtClean="0"/>
              <a:t>De-duplication</a:t>
            </a:r>
          </a:p>
          <a:p>
            <a:r>
              <a:rPr lang="en-GB" dirty="0" smtClean="0"/>
              <a:t>Linkage</a:t>
            </a:r>
            <a:endParaRPr lang="en-GB" dirty="0" smtClean="0"/>
          </a:p>
          <a:p>
            <a:r>
              <a:rPr lang="en-GB" dirty="0" smtClean="0"/>
              <a:t>Geotagging</a:t>
            </a:r>
            <a:endParaRPr lang="en-US" dirty="0"/>
          </a:p>
        </p:txBody>
      </p:sp>
    </p:spTree>
    <p:extLst>
      <p:ext uri="{BB962C8B-B14F-4D97-AF65-F5344CB8AC3E}">
        <p14:creationId xmlns:p14="http://schemas.microsoft.com/office/powerpoint/2010/main" val="9317699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6809150" y="3140968"/>
            <a:ext cx="2175980" cy="1200329"/>
          </a:xfrm>
          <a:prstGeom prst="rect">
            <a:avLst/>
          </a:prstGeom>
          <a:noFill/>
        </p:spPr>
        <p:txBody>
          <a:bodyPr wrap="none" rtlCol="0">
            <a:spAutoFit/>
          </a:bodyPr>
          <a:lstStyle/>
          <a:p>
            <a:r>
              <a:rPr lang="en-GB" dirty="0" smtClean="0"/>
              <a:t>Review data</a:t>
            </a:r>
          </a:p>
          <a:p>
            <a:r>
              <a:rPr lang="en-GB" dirty="0" smtClean="0"/>
              <a:t>Identify signals</a:t>
            </a:r>
          </a:p>
          <a:p>
            <a:r>
              <a:rPr lang="en-GB" dirty="0" smtClean="0"/>
              <a:t>Establish correlations</a:t>
            </a:r>
            <a:endParaRPr lang="en-GB" dirty="0" smtClean="0"/>
          </a:p>
          <a:p>
            <a:endParaRPr lang="en-US" dirty="0"/>
          </a:p>
        </p:txBody>
      </p:sp>
    </p:spTree>
    <p:extLst>
      <p:ext uri="{BB962C8B-B14F-4D97-AF65-F5344CB8AC3E}">
        <p14:creationId xmlns:p14="http://schemas.microsoft.com/office/powerpoint/2010/main" val="21484764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6809150" y="4221088"/>
            <a:ext cx="1775871" cy="1754326"/>
          </a:xfrm>
          <a:prstGeom prst="rect">
            <a:avLst/>
          </a:prstGeom>
          <a:noFill/>
        </p:spPr>
        <p:txBody>
          <a:bodyPr wrap="none" rtlCol="0">
            <a:spAutoFit/>
          </a:bodyPr>
          <a:lstStyle/>
          <a:p>
            <a:r>
              <a:rPr lang="en-GB" dirty="0" smtClean="0"/>
              <a:t>Lab confirmation</a:t>
            </a:r>
          </a:p>
          <a:p>
            <a:r>
              <a:rPr lang="en-GB" dirty="0" smtClean="0"/>
              <a:t>Credible sources</a:t>
            </a:r>
          </a:p>
          <a:p>
            <a:r>
              <a:rPr lang="en-GB" dirty="0"/>
              <a:t>Field verification</a:t>
            </a:r>
          </a:p>
          <a:p>
            <a:r>
              <a:rPr lang="en-GB" dirty="0" smtClean="0"/>
              <a:t>Triangulation </a:t>
            </a:r>
            <a:endParaRPr lang="en-GB" dirty="0" smtClean="0"/>
          </a:p>
          <a:p>
            <a:endParaRPr lang="en-GB" dirty="0" smtClean="0"/>
          </a:p>
          <a:p>
            <a:endParaRPr lang="en-US" dirty="0"/>
          </a:p>
        </p:txBody>
      </p:sp>
    </p:spTree>
    <p:extLst>
      <p:ext uri="{BB962C8B-B14F-4D97-AF65-F5344CB8AC3E}">
        <p14:creationId xmlns:p14="http://schemas.microsoft.com/office/powerpoint/2010/main" val="42604923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6372200" y="4460919"/>
            <a:ext cx="2713372" cy="2308324"/>
          </a:xfrm>
          <a:prstGeom prst="rect">
            <a:avLst/>
          </a:prstGeom>
          <a:noFill/>
        </p:spPr>
        <p:txBody>
          <a:bodyPr wrap="none" rtlCol="0">
            <a:spAutoFit/>
          </a:bodyPr>
          <a:lstStyle/>
          <a:p>
            <a:r>
              <a:rPr lang="en-GB" dirty="0" smtClean="0"/>
              <a:t>Gather further information</a:t>
            </a:r>
          </a:p>
          <a:p>
            <a:r>
              <a:rPr lang="en-GB" dirty="0"/>
              <a:t>Interpret available </a:t>
            </a:r>
            <a:r>
              <a:rPr lang="en-GB" dirty="0" smtClean="0"/>
              <a:t>data</a:t>
            </a:r>
          </a:p>
          <a:p>
            <a:r>
              <a:rPr lang="en-GB" dirty="0"/>
              <a:t>Descriptive analysis</a:t>
            </a:r>
          </a:p>
          <a:p>
            <a:r>
              <a:rPr lang="en-GB" dirty="0" smtClean="0"/>
              <a:t>Conduct </a:t>
            </a:r>
            <a:r>
              <a:rPr lang="en-GB" dirty="0" smtClean="0"/>
              <a:t>investigation</a:t>
            </a:r>
          </a:p>
          <a:p>
            <a:r>
              <a:rPr lang="en-GB" dirty="0" smtClean="0"/>
              <a:t>Modelling</a:t>
            </a:r>
            <a:endParaRPr lang="en-GB" dirty="0" smtClean="0"/>
          </a:p>
          <a:p>
            <a:endParaRPr lang="en-GB" dirty="0" smtClean="0"/>
          </a:p>
          <a:p>
            <a:endParaRPr lang="en-GB" dirty="0" smtClean="0"/>
          </a:p>
          <a:p>
            <a:endParaRPr lang="en-US" dirty="0"/>
          </a:p>
        </p:txBody>
      </p:sp>
    </p:spTree>
    <p:extLst>
      <p:ext uri="{BB962C8B-B14F-4D97-AF65-F5344CB8AC3E}">
        <p14:creationId xmlns:p14="http://schemas.microsoft.com/office/powerpoint/2010/main" val="448162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179512" y="4460919"/>
            <a:ext cx="2200924" cy="2031325"/>
          </a:xfrm>
          <a:prstGeom prst="rect">
            <a:avLst/>
          </a:prstGeom>
          <a:noFill/>
        </p:spPr>
        <p:txBody>
          <a:bodyPr wrap="none" rtlCol="0">
            <a:spAutoFit/>
          </a:bodyPr>
          <a:lstStyle/>
          <a:p>
            <a:r>
              <a:rPr lang="en-GB" dirty="0" smtClean="0"/>
              <a:t>Hazard Assessment</a:t>
            </a:r>
          </a:p>
          <a:p>
            <a:r>
              <a:rPr lang="en-GB" dirty="0" smtClean="0"/>
              <a:t>Exposure Assessment</a:t>
            </a:r>
          </a:p>
          <a:p>
            <a:r>
              <a:rPr lang="en-GB" dirty="0" smtClean="0"/>
              <a:t>Context Assessment</a:t>
            </a:r>
          </a:p>
          <a:p>
            <a:r>
              <a:rPr lang="en-GB" dirty="0" smtClean="0"/>
              <a:t>Risk Characterization</a:t>
            </a:r>
          </a:p>
          <a:p>
            <a:endParaRPr lang="en-GB" dirty="0" smtClean="0"/>
          </a:p>
          <a:p>
            <a:endParaRPr lang="en-GB" dirty="0" smtClean="0"/>
          </a:p>
          <a:p>
            <a:endParaRPr lang="en-US" dirty="0"/>
          </a:p>
        </p:txBody>
      </p:sp>
    </p:spTree>
    <p:extLst>
      <p:ext uri="{BB962C8B-B14F-4D97-AF65-F5344CB8AC3E}">
        <p14:creationId xmlns:p14="http://schemas.microsoft.com/office/powerpoint/2010/main" val="4665207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179512" y="3225750"/>
            <a:ext cx="1782860" cy="1200329"/>
          </a:xfrm>
          <a:prstGeom prst="rect">
            <a:avLst/>
          </a:prstGeom>
          <a:noFill/>
        </p:spPr>
        <p:txBody>
          <a:bodyPr wrap="none" rtlCol="0">
            <a:spAutoFit/>
          </a:bodyPr>
          <a:lstStyle/>
          <a:p>
            <a:r>
              <a:rPr lang="en-GB" dirty="0" smtClean="0"/>
              <a:t>Decision Support</a:t>
            </a:r>
          </a:p>
          <a:p>
            <a:r>
              <a:rPr lang="en-GB" dirty="0" smtClean="0"/>
              <a:t>Documentation</a:t>
            </a:r>
          </a:p>
          <a:p>
            <a:r>
              <a:rPr lang="en-GB" dirty="0" smtClean="0"/>
              <a:t>Visualization</a:t>
            </a:r>
          </a:p>
          <a:p>
            <a:r>
              <a:rPr lang="en-GB" dirty="0" smtClean="0"/>
              <a:t>Communication</a:t>
            </a:r>
          </a:p>
        </p:txBody>
      </p:sp>
    </p:spTree>
    <p:extLst>
      <p:ext uri="{BB962C8B-B14F-4D97-AF65-F5344CB8AC3E}">
        <p14:creationId xmlns:p14="http://schemas.microsoft.com/office/powerpoint/2010/main" val="3860433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rgbClr val="92D050"/>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5" name="TextBox 24"/>
          <p:cNvSpPr txBox="1"/>
          <p:nvPr/>
        </p:nvSpPr>
        <p:spPr>
          <a:xfrm>
            <a:off x="179512" y="1916832"/>
            <a:ext cx="2356479" cy="1200329"/>
          </a:xfrm>
          <a:prstGeom prst="rect">
            <a:avLst/>
          </a:prstGeom>
          <a:noFill/>
        </p:spPr>
        <p:txBody>
          <a:bodyPr wrap="none" rtlCol="0">
            <a:spAutoFit/>
          </a:bodyPr>
          <a:lstStyle/>
          <a:p>
            <a:r>
              <a:rPr lang="en-GB" dirty="0" smtClean="0"/>
              <a:t>Continued Observation</a:t>
            </a:r>
          </a:p>
          <a:p>
            <a:r>
              <a:rPr lang="en-GB" dirty="0" smtClean="0"/>
              <a:t>Operational Action</a:t>
            </a:r>
          </a:p>
          <a:p>
            <a:r>
              <a:rPr lang="en-GB" dirty="0" smtClean="0"/>
              <a:t>Control Measures</a:t>
            </a:r>
          </a:p>
          <a:p>
            <a:r>
              <a:rPr lang="en-GB" dirty="0" smtClean="0"/>
              <a:t>Interventions</a:t>
            </a:r>
          </a:p>
        </p:txBody>
      </p:sp>
    </p:spTree>
    <p:extLst>
      <p:ext uri="{BB962C8B-B14F-4D97-AF65-F5344CB8AC3E}">
        <p14:creationId xmlns:p14="http://schemas.microsoft.com/office/powerpoint/2010/main" val="39969677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rgbClr val="92D050"/>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
        <p:nvSpPr>
          <p:cNvPr id="26" name="Left-Right Arrow 25"/>
          <p:cNvSpPr/>
          <p:nvPr/>
        </p:nvSpPr>
        <p:spPr>
          <a:xfrm>
            <a:off x="683568" y="2948635"/>
            <a:ext cx="7128792" cy="1113365"/>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smtClean="0">
                <a:solidFill>
                  <a:schemeClr val="bg1"/>
                </a:solidFill>
              </a:rPr>
              <a:t>CONTEXT</a:t>
            </a:r>
            <a:endParaRPr lang="en-GB" sz="3200" b="1" dirty="0">
              <a:solidFill>
                <a:schemeClr val="bg1"/>
              </a:solidFill>
            </a:endParaRPr>
          </a:p>
        </p:txBody>
      </p:sp>
      <p:sp>
        <p:nvSpPr>
          <p:cNvPr id="27" name="TextBox 26"/>
          <p:cNvSpPr txBox="1"/>
          <p:nvPr/>
        </p:nvSpPr>
        <p:spPr>
          <a:xfrm>
            <a:off x="827584" y="3212976"/>
            <a:ext cx="1115690" cy="523220"/>
          </a:xfrm>
          <a:prstGeom prst="rect">
            <a:avLst/>
          </a:prstGeom>
          <a:noFill/>
        </p:spPr>
        <p:txBody>
          <a:bodyPr wrap="none" rtlCol="0">
            <a:spAutoFit/>
          </a:bodyPr>
          <a:lstStyle/>
          <a:p>
            <a:r>
              <a:rPr lang="en-GB" sz="2800" b="1" dirty="0" smtClean="0">
                <a:solidFill>
                  <a:schemeClr val="bg1"/>
                </a:solidFill>
              </a:rPr>
              <a:t>Stable</a:t>
            </a:r>
            <a:endParaRPr lang="en-GB" sz="2800" b="1" dirty="0">
              <a:solidFill>
                <a:schemeClr val="bg1"/>
              </a:solidFill>
            </a:endParaRPr>
          </a:p>
        </p:txBody>
      </p:sp>
      <p:sp>
        <p:nvSpPr>
          <p:cNvPr id="29" name="TextBox 28"/>
          <p:cNvSpPr txBox="1"/>
          <p:nvPr/>
        </p:nvSpPr>
        <p:spPr>
          <a:xfrm>
            <a:off x="6156176" y="3212976"/>
            <a:ext cx="1510798" cy="523220"/>
          </a:xfrm>
          <a:prstGeom prst="rect">
            <a:avLst/>
          </a:prstGeom>
          <a:noFill/>
        </p:spPr>
        <p:txBody>
          <a:bodyPr wrap="none" rtlCol="0">
            <a:spAutoFit/>
          </a:bodyPr>
          <a:lstStyle/>
          <a:p>
            <a:r>
              <a:rPr lang="en-GB" sz="2800" b="1" dirty="0" smtClean="0">
                <a:solidFill>
                  <a:schemeClr val="bg1"/>
                </a:solidFill>
              </a:rPr>
              <a:t>Unstable</a:t>
            </a:r>
            <a:endParaRPr lang="en-GB" sz="2800" b="1" dirty="0">
              <a:solidFill>
                <a:schemeClr val="bg1"/>
              </a:solidFill>
            </a:endParaRPr>
          </a:p>
        </p:txBody>
      </p:sp>
    </p:spTree>
    <p:extLst>
      <p:ext uri="{BB962C8B-B14F-4D97-AF65-F5344CB8AC3E}">
        <p14:creationId xmlns:p14="http://schemas.microsoft.com/office/powerpoint/2010/main" val="1294642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
          <p:cNvPicPr>
            <a:picLocks noChangeAspect="1"/>
          </p:cNvPicPr>
          <p:nvPr/>
        </p:nvPicPr>
        <p:blipFill rotWithShape="1">
          <a:blip r:embed="rId3"/>
          <a:srcRect l="12500" t="23624" r="12500" b="15024"/>
          <a:stretch/>
        </p:blipFill>
        <p:spPr>
          <a:xfrm>
            <a:off x="0" y="1052736"/>
            <a:ext cx="9144000" cy="4974180"/>
          </a:xfrm>
          <a:prstGeom prst="rect">
            <a:avLst/>
          </a:prstGeom>
        </p:spPr>
      </p:pic>
      <p:sp>
        <p:nvSpPr>
          <p:cNvPr id="7" name="Rectangle 6"/>
          <p:cNvSpPr/>
          <p:nvPr/>
        </p:nvSpPr>
        <p:spPr>
          <a:xfrm>
            <a:off x="-36512" y="5949280"/>
            <a:ext cx="9180512" cy="908720"/>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p:cNvGrpSpPr/>
          <p:nvPr/>
        </p:nvGrpSpPr>
        <p:grpSpPr>
          <a:xfrm>
            <a:off x="6872344" y="6073200"/>
            <a:ext cx="1886657" cy="569706"/>
            <a:chOff x="5525840" y="3530278"/>
            <a:chExt cx="1886657" cy="569706"/>
          </a:xfrm>
        </p:grpSpPr>
        <p:sp>
          <p:nvSpPr>
            <p:cNvPr id="9" name="TextBox 8"/>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chemeClr val="bg1"/>
                  </a:solidFill>
                  <a:latin typeface="Corbel" panose="020B0503020204020204" pitchFamily="34" charset="0"/>
                </a:rPr>
                <a:t>Health</a:t>
              </a:r>
              <a:endParaRPr lang="en-GB" sz="1000" cap="all" baseline="0" dirty="0">
                <a:solidFill>
                  <a:schemeClr val="bg1"/>
                </a:solidFill>
                <a:latin typeface="Corbel" panose="020B0503020204020204" pitchFamily="34" charset="0"/>
              </a:endParaRPr>
            </a:p>
          </p:txBody>
        </p:sp>
        <p:grpSp>
          <p:nvGrpSpPr>
            <p:cNvPr id="10" name="Group 9"/>
            <p:cNvGrpSpPr/>
            <p:nvPr userDrawn="1"/>
          </p:nvGrpSpPr>
          <p:grpSpPr>
            <a:xfrm>
              <a:off x="5525840" y="3618320"/>
              <a:ext cx="1879457" cy="481664"/>
              <a:chOff x="5525840" y="3618320"/>
              <a:chExt cx="1879457" cy="481664"/>
            </a:xfrm>
          </p:grpSpPr>
          <p:sp>
            <p:nvSpPr>
              <p:cNvPr id="11" name="TextBox 10"/>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chemeClr val="bg1"/>
                    </a:solidFill>
                    <a:latin typeface="Corbel" panose="020B0503020204020204" pitchFamily="34" charset="0"/>
                  </a:rPr>
                  <a:t>programme</a:t>
                </a:r>
                <a:endParaRPr lang="en-GB" sz="1100" cap="none" spc="-80" dirty="0">
                  <a:solidFill>
                    <a:schemeClr val="bg1"/>
                  </a:solidFill>
                  <a:latin typeface="Corbel" panose="020B0503020204020204" pitchFamily="34" charset="0"/>
                </a:endParaRPr>
              </a:p>
            </p:txBody>
          </p:sp>
          <p:sp>
            <p:nvSpPr>
              <p:cNvPr id="12" name="TextBox 11"/>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chemeClr val="bg1"/>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chemeClr val="bg1"/>
                  </a:solidFill>
                  <a:latin typeface="Leelawadee" panose="020B0502040204020203" pitchFamily="34" charset="-34"/>
                  <a:ea typeface="Lato Heavy" panose="020F0502020204030203" pitchFamily="34" charset="0"/>
                  <a:cs typeface="Leelawadee" panose="020B0502040204020203" pitchFamily="34" charset="-34"/>
                </a:endParaRPr>
              </a:p>
            </p:txBody>
          </p:sp>
        </p:grpSp>
      </p:gr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7544" y="6021288"/>
            <a:ext cx="2102210" cy="644562"/>
          </a:xfrm>
          <a:prstGeom prst="rect">
            <a:avLst/>
          </a:prstGeom>
        </p:spPr>
      </p:pic>
      <p:sp>
        <p:nvSpPr>
          <p:cNvPr id="6" name="Rectangle 5"/>
          <p:cNvSpPr/>
          <p:nvPr/>
        </p:nvSpPr>
        <p:spPr>
          <a:xfrm>
            <a:off x="-5216" y="2710341"/>
            <a:ext cx="6305408" cy="864096"/>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endParaRPr>
          </a:p>
        </p:txBody>
      </p:sp>
      <p:sp>
        <p:nvSpPr>
          <p:cNvPr id="4" name="Title 1"/>
          <p:cNvSpPr txBox="1">
            <a:spLocks/>
          </p:cNvSpPr>
          <p:nvPr/>
        </p:nvSpPr>
        <p:spPr>
          <a:xfrm>
            <a:off x="467544" y="2060848"/>
            <a:ext cx="7056784" cy="200935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r>
              <a:rPr lang="en-GB" sz="4000" dirty="0" smtClean="0">
                <a:solidFill>
                  <a:srgbClr val="1E7FB8"/>
                </a:solidFill>
              </a:rPr>
              <a:t>What Decisions are Needed?</a:t>
            </a:r>
            <a:endParaRPr lang="en-GB" sz="4000" dirty="0" smtClean="0">
              <a:solidFill>
                <a:srgbClr val="1E7FB8"/>
              </a:solidFill>
            </a:endParaRPr>
          </a:p>
        </p:txBody>
      </p:sp>
    </p:spTree>
    <p:extLst>
      <p:ext uri="{BB962C8B-B14F-4D97-AF65-F5344CB8AC3E}">
        <p14:creationId xmlns:p14="http://schemas.microsoft.com/office/powerpoint/2010/main" val="938095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who.int/mediacentre/events/2016/wha69/wha69-assembly-hall-large.jpg?ua=1"/>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0" y="620688"/>
            <a:ext cx="9144000" cy="54265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4869160"/>
            <a:ext cx="9144000" cy="1178073"/>
          </a:xfrm>
          <a:prstGeom prst="rect">
            <a:avLst/>
          </a:prstGeom>
          <a:solidFill>
            <a:schemeClr val="tx1">
              <a:lumMod val="75000"/>
              <a:lumOff val="2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72E375D5-DD51-4DDF-87E6-FA82A457ECD1}" type="slidenum">
              <a:rPr lang="en-GB" smtClean="0"/>
              <a:pPr/>
              <a:t>2</a:t>
            </a:fld>
            <a:endParaRPr lang="en-GB" dirty="0"/>
          </a:p>
        </p:txBody>
      </p:sp>
      <p:sp>
        <p:nvSpPr>
          <p:cNvPr id="7" name="Title 1"/>
          <p:cNvSpPr txBox="1">
            <a:spLocks/>
          </p:cNvSpPr>
          <p:nvPr/>
        </p:nvSpPr>
        <p:spPr>
          <a:xfrm>
            <a:off x="29344" y="42193"/>
            <a:ext cx="9007152" cy="506487"/>
          </a:xfrm>
          <a:prstGeom prst="rect">
            <a:avLst/>
          </a:prstGeom>
        </p:spPr>
        <p:txBody>
          <a:bodyPr/>
          <a:lstStyle>
            <a:lvl1pPr algn="l" defTabSz="914400" rtl="0" eaLnBrk="1" latinLnBrk="0" hangingPunct="1">
              <a:spcBef>
                <a:spcPct val="0"/>
              </a:spcBef>
              <a:buNone/>
              <a:defRPr sz="3200" b="0" kern="1200">
                <a:solidFill>
                  <a:schemeClr val="bg1"/>
                </a:solidFill>
                <a:latin typeface="Arial" panose="020B0604020202020204" pitchFamily="34" charset="0"/>
                <a:ea typeface="+mj-ea"/>
                <a:cs typeface="Arial" panose="020B0604020202020204" pitchFamily="34" charset="0"/>
              </a:defRPr>
            </a:lvl1pPr>
          </a:lstStyle>
          <a:p>
            <a:r>
              <a:rPr lang="en-GB" b="1" dirty="0" smtClean="0"/>
              <a:t>Context</a:t>
            </a:r>
            <a:endParaRPr lang="en-US" b="1" dirty="0"/>
          </a:p>
        </p:txBody>
      </p:sp>
      <p:sp>
        <p:nvSpPr>
          <p:cNvPr id="8" name="TextBox 7"/>
          <p:cNvSpPr txBox="1"/>
          <p:nvPr/>
        </p:nvSpPr>
        <p:spPr>
          <a:xfrm>
            <a:off x="1743405" y="5085184"/>
            <a:ext cx="5657190" cy="461665"/>
          </a:xfrm>
          <a:prstGeom prst="rect">
            <a:avLst/>
          </a:prstGeom>
          <a:noFill/>
        </p:spPr>
        <p:txBody>
          <a:bodyPr wrap="none" rtlCol="0">
            <a:spAutoFit/>
          </a:bodyPr>
          <a:lstStyle/>
          <a:p>
            <a:r>
              <a:rPr lang="en-GB" sz="2400" dirty="0" smtClean="0">
                <a:solidFill>
                  <a:schemeClr val="bg1"/>
                </a:solidFill>
                <a:latin typeface="Arial" panose="020B0604020202020204" pitchFamily="34" charset="0"/>
                <a:cs typeface="Arial" panose="020B0604020202020204" pitchFamily="34" charset="0"/>
              </a:rPr>
              <a:t>69</a:t>
            </a:r>
            <a:r>
              <a:rPr lang="en-GB" sz="2400" baseline="30000" dirty="0" smtClean="0">
                <a:solidFill>
                  <a:schemeClr val="bg1"/>
                </a:solidFill>
                <a:latin typeface="Arial" panose="020B0604020202020204" pitchFamily="34" charset="0"/>
                <a:cs typeface="Arial" panose="020B0604020202020204" pitchFamily="34" charset="0"/>
              </a:rPr>
              <a:t>th</a:t>
            </a:r>
            <a:r>
              <a:rPr lang="en-GB" sz="2400" dirty="0" smtClean="0">
                <a:solidFill>
                  <a:schemeClr val="bg1"/>
                </a:solidFill>
                <a:latin typeface="Arial" panose="020B0604020202020204" pitchFamily="34" charset="0"/>
                <a:cs typeface="Arial" panose="020B0604020202020204" pitchFamily="34" charset="0"/>
              </a:rPr>
              <a:t> World Health Assembly – May 2016</a:t>
            </a:r>
            <a:endParaRPr lang="en-US" sz="2400" dirty="0">
              <a:solidFill>
                <a:schemeClr val="bg1"/>
              </a:solidFill>
              <a:latin typeface="Arial" panose="020B0604020202020204" pitchFamily="34" charset="0"/>
              <a:cs typeface="Arial" panose="020B0604020202020204" pitchFamily="34" charset="0"/>
            </a:endParaRPr>
          </a:p>
        </p:txBody>
      </p:sp>
      <p:sp>
        <p:nvSpPr>
          <p:cNvPr id="12" name="TextBox 11"/>
          <p:cNvSpPr txBox="1"/>
          <p:nvPr/>
        </p:nvSpPr>
        <p:spPr>
          <a:xfrm>
            <a:off x="731850" y="5587403"/>
            <a:ext cx="7680309" cy="461665"/>
          </a:xfrm>
          <a:prstGeom prst="rect">
            <a:avLst/>
          </a:prstGeom>
          <a:noFill/>
        </p:spPr>
        <p:txBody>
          <a:bodyPr wrap="none" rtlCol="0">
            <a:spAutoFit/>
          </a:bodyPr>
          <a:lstStyle/>
          <a:p>
            <a:pPr algn="ctr"/>
            <a:r>
              <a:rPr lang="en-GB" sz="2400" dirty="0" smtClean="0">
                <a:solidFill>
                  <a:schemeClr val="bg1"/>
                </a:solidFill>
                <a:latin typeface="Arial" panose="020B0604020202020204" pitchFamily="34" charset="0"/>
                <a:cs typeface="Arial" panose="020B0604020202020204" pitchFamily="34" charset="0"/>
              </a:rPr>
              <a:t>WHO Health Emergencies (WHE) Programme Created</a:t>
            </a:r>
          </a:p>
        </p:txBody>
      </p:sp>
    </p:spTree>
    <p:extLst>
      <p:ext uri="{BB962C8B-B14F-4D97-AF65-F5344CB8AC3E}">
        <p14:creationId xmlns:p14="http://schemas.microsoft.com/office/powerpoint/2010/main" val="3515585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Analysis for Decision Makers in the Field</a:t>
            </a:r>
            <a:endParaRPr lang="en-US" dirty="0"/>
          </a:p>
        </p:txBody>
      </p:sp>
      <p:sp>
        <p:nvSpPr>
          <p:cNvPr id="3" name="Content Placeholder 2"/>
          <p:cNvSpPr>
            <a:spLocks noGrp="1"/>
          </p:cNvSpPr>
          <p:nvPr>
            <p:ph idx="1"/>
          </p:nvPr>
        </p:nvSpPr>
        <p:spPr/>
        <p:txBody>
          <a:bodyPr/>
          <a:lstStyle/>
          <a:p>
            <a:r>
              <a:rPr lang="en-GB" dirty="0" smtClean="0"/>
              <a:t>Epidemiological </a:t>
            </a:r>
            <a:r>
              <a:rPr lang="en-GB" dirty="0" smtClean="0"/>
              <a:t>descriptions</a:t>
            </a:r>
          </a:p>
          <a:p>
            <a:r>
              <a:rPr lang="en-GB" dirty="0" smtClean="0"/>
              <a:t>Investigations of causal agents or risk factors</a:t>
            </a:r>
          </a:p>
          <a:p>
            <a:r>
              <a:rPr lang="en-GB" dirty="0"/>
              <a:t>Needs assessments</a:t>
            </a:r>
          </a:p>
          <a:p>
            <a:r>
              <a:rPr lang="en-GB" dirty="0" smtClean="0"/>
              <a:t>Identifying optimal interventions</a:t>
            </a:r>
          </a:p>
          <a:p>
            <a:r>
              <a:rPr lang="en-GB" dirty="0" smtClean="0"/>
              <a:t>Forecasting</a:t>
            </a:r>
            <a:endParaRPr lang="en-GB" dirty="0"/>
          </a:p>
          <a:p>
            <a:endParaRPr lang="en-GB" dirty="0" smtClean="0"/>
          </a:p>
          <a:p>
            <a:endParaRPr lang="en-US" dirty="0"/>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spTree>
    <p:extLst>
      <p:ext uri="{BB962C8B-B14F-4D97-AF65-F5344CB8AC3E}">
        <p14:creationId xmlns:p14="http://schemas.microsoft.com/office/powerpoint/2010/main" val="2212772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Measles in Somalia</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l="1127"/>
          <a:stretch/>
        </p:blipFill>
        <p:spPr bwMode="auto">
          <a:xfrm>
            <a:off x="395536" y="1700808"/>
            <a:ext cx="8568952" cy="377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07504" y="1628800"/>
            <a:ext cx="903649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Measles cases by Week of Onset, 23 March 2015 to 23 July  2017</a:t>
            </a:r>
            <a:endParaRPr lang="en-US" sz="2400" dirty="0">
              <a:solidFill>
                <a:schemeClr val="tx1"/>
              </a:solidFill>
            </a:endParaRPr>
          </a:p>
        </p:txBody>
      </p:sp>
      <p:sp>
        <p:nvSpPr>
          <p:cNvPr id="15" name="Rectangle 14"/>
          <p:cNvSpPr/>
          <p:nvPr/>
        </p:nvSpPr>
        <p:spPr>
          <a:xfrm>
            <a:off x="107504" y="1988840"/>
            <a:ext cx="323528" cy="36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5496" y="2015262"/>
            <a:ext cx="395536" cy="261610"/>
          </a:xfrm>
          <a:prstGeom prst="rect">
            <a:avLst/>
          </a:prstGeom>
          <a:solidFill>
            <a:schemeClr val="bg1"/>
          </a:solidFill>
        </p:spPr>
        <p:txBody>
          <a:bodyPr wrap="square" rtlCol="0">
            <a:spAutoFit/>
          </a:bodyPr>
          <a:lstStyle/>
          <a:p>
            <a:pPr algn="r"/>
            <a:r>
              <a:rPr lang="fr-CH" sz="1100" dirty="0" smtClean="0"/>
              <a:t>80</a:t>
            </a:r>
            <a:endParaRPr lang="en-US" sz="1100" dirty="0"/>
          </a:p>
        </p:txBody>
      </p:sp>
      <p:sp>
        <p:nvSpPr>
          <p:cNvPr id="8" name="TextBox 7"/>
          <p:cNvSpPr txBox="1"/>
          <p:nvPr/>
        </p:nvSpPr>
        <p:spPr>
          <a:xfrm>
            <a:off x="35496" y="2420888"/>
            <a:ext cx="395536" cy="261610"/>
          </a:xfrm>
          <a:prstGeom prst="rect">
            <a:avLst/>
          </a:prstGeom>
          <a:solidFill>
            <a:schemeClr val="bg1"/>
          </a:solidFill>
        </p:spPr>
        <p:txBody>
          <a:bodyPr wrap="square" rtlCol="0">
            <a:spAutoFit/>
          </a:bodyPr>
          <a:lstStyle/>
          <a:p>
            <a:pPr algn="r"/>
            <a:r>
              <a:rPr lang="fr-CH" sz="1100" dirty="0"/>
              <a:t>7</a:t>
            </a:r>
            <a:r>
              <a:rPr lang="fr-CH" sz="1100" dirty="0" smtClean="0"/>
              <a:t>0</a:t>
            </a:r>
            <a:endParaRPr lang="en-US" sz="1100" dirty="0"/>
          </a:p>
        </p:txBody>
      </p:sp>
      <p:sp>
        <p:nvSpPr>
          <p:cNvPr id="9" name="TextBox 8"/>
          <p:cNvSpPr txBox="1"/>
          <p:nvPr/>
        </p:nvSpPr>
        <p:spPr>
          <a:xfrm>
            <a:off x="35496" y="2807350"/>
            <a:ext cx="395536" cy="261610"/>
          </a:xfrm>
          <a:prstGeom prst="rect">
            <a:avLst/>
          </a:prstGeom>
          <a:solidFill>
            <a:schemeClr val="bg1"/>
          </a:solidFill>
        </p:spPr>
        <p:txBody>
          <a:bodyPr wrap="square" rtlCol="0">
            <a:spAutoFit/>
          </a:bodyPr>
          <a:lstStyle/>
          <a:p>
            <a:pPr algn="r"/>
            <a:r>
              <a:rPr lang="fr-CH" sz="1100" dirty="0" smtClean="0"/>
              <a:t>60</a:t>
            </a:r>
            <a:endParaRPr lang="en-US" sz="1100" dirty="0"/>
          </a:p>
        </p:txBody>
      </p:sp>
      <p:sp>
        <p:nvSpPr>
          <p:cNvPr id="10" name="TextBox 9"/>
          <p:cNvSpPr txBox="1"/>
          <p:nvPr/>
        </p:nvSpPr>
        <p:spPr>
          <a:xfrm>
            <a:off x="35496" y="3167390"/>
            <a:ext cx="395536" cy="261610"/>
          </a:xfrm>
          <a:prstGeom prst="rect">
            <a:avLst/>
          </a:prstGeom>
          <a:solidFill>
            <a:schemeClr val="bg1"/>
          </a:solidFill>
        </p:spPr>
        <p:txBody>
          <a:bodyPr wrap="square" rtlCol="0">
            <a:spAutoFit/>
          </a:bodyPr>
          <a:lstStyle/>
          <a:p>
            <a:pPr algn="r"/>
            <a:r>
              <a:rPr lang="fr-CH" sz="1100" dirty="0" smtClean="0"/>
              <a:t>50</a:t>
            </a:r>
            <a:endParaRPr lang="en-US" sz="1100" dirty="0"/>
          </a:p>
        </p:txBody>
      </p:sp>
      <p:sp>
        <p:nvSpPr>
          <p:cNvPr id="11" name="TextBox 10"/>
          <p:cNvSpPr txBox="1"/>
          <p:nvPr/>
        </p:nvSpPr>
        <p:spPr>
          <a:xfrm>
            <a:off x="35496" y="3503791"/>
            <a:ext cx="395536" cy="261610"/>
          </a:xfrm>
          <a:prstGeom prst="rect">
            <a:avLst/>
          </a:prstGeom>
          <a:solidFill>
            <a:schemeClr val="bg1"/>
          </a:solidFill>
        </p:spPr>
        <p:txBody>
          <a:bodyPr wrap="square" rtlCol="0">
            <a:spAutoFit/>
          </a:bodyPr>
          <a:lstStyle/>
          <a:p>
            <a:pPr algn="r"/>
            <a:r>
              <a:rPr lang="fr-CH" sz="1100" dirty="0"/>
              <a:t>4</a:t>
            </a:r>
            <a:r>
              <a:rPr lang="fr-CH" sz="1100" dirty="0" smtClean="0"/>
              <a:t>0</a:t>
            </a:r>
            <a:endParaRPr lang="en-US" sz="1100" dirty="0"/>
          </a:p>
        </p:txBody>
      </p:sp>
      <p:sp>
        <p:nvSpPr>
          <p:cNvPr id="12" name="TextBox 11"/>
          <p:cNvSpPr txBox="1"/>
          <p:nvPr/>
        </p:nvSpPr>
        <p:spPr>
          <a:xfrm>
            <a:off x="35496" y="3887470"/>
            <a:ext cx="395536" cy="261610"/>
          </a:xfrm>
          <a:prstGeom prst="rect">
            <a:avLst/>
          </a:prstGeom>
          <a:solidFill>
            <a:schemeClr val="bg1"/>
          </a:solidFill>
        </p:spPr>
        <p:txBody>
          <a:bodyPr wrap="square" rtlCol="0">
            <a:spAutoFit/>
          </a:bodyPr>
          <a:lstStyle/>
          <a:p>
            <a:pPr algn="r"/>
            <a:r>
              <a:rPr lang="fr-CH" sz="1100" dirty="0" smtClean="0"/>
              <a:t>30</a:t>
            </a:r>
            <a:endParaRPr lang="en-US" sz="1100" dirty="0"/>
          </a:p>
        </p:txBody>
      </p:sp>
      <p:sp>
        <p:nvSpPr>
          <p:cNvPr id="13" name="TextBox 12"/>
          <p:cNvSpPr txBox="1"/>
          <p:nvPr/>
        </p:nvSpPr>
        <p:spPr>
          <a:xfrm>
            <a:off x="35496" y="4247510"/>
            <a:ext cx="395536" cy="261610"/>
          </a:xfrm>
          <a:prstGeom prst="rect">
            <a:avLst/>
          </a:prstGeom>
          <a:solidFill>
            <a:schemeClr val="bg1"/>
          </a:solidFill>
        </p:spPr>
        <p:txBody>
          <a:bodyPr wrap="square" rtlCol="0">
            <a:spAutoFit/>
          </a:bodyPr>
          <a:lstStyle/>
          <a:p>
            <a:pPr algn="r"/>
            <a:r>
              <a:rPr lang="fr-CH" sz="1100" dirty="0" smtClean="0"/>
              <a:t>20</a:t>
            </a:r>
            <a:endParaRPr lang="en-US" sz="1100" dirty="0"/>
          </a:p>
        </p:txBody>
      </p:sp>
      <p:sp>
        <p:nvSpPr>
          <p:cNvPr id="14" name="TextBox 13"/>
          <p:cNvSpPr txBox="1"/>
          <p:nvPr/>
        </p:nvSpPr>
        <p:spPr>
          <a:xfrm>
            <a:off x="35496" y="4637488"/>
            <a:ext cx="395536" cy="261610"/>
          </a:xfrm>
          <a:prstGeom prst="rect">
            <a:avLst/>
          </a:prstGeom>
          <a:solidFill>
            <a:schemeClr val="bg1"/>
          </a:solidFill>
        </p:spPr>
        <p:txBody>
          <a:bodyPr wrap="square" rtlCol="0">
            <a:spAutoFit/>
          </a:bodyPr>
          <a:lstStyle/>
          <a:p>
            <a:pPr algn="r"/>
            <a:r>
              <a:rPr lang="fr-CH" sz="1100" dirty="0" smtClean="0"/>
              <a:t>10</a:t>
            </a:r>
            <a:endParaRPr lang="en-US" sz="1100" dirty="0"/>
          </a:p>
        </p:txBody>
      </p:sp>
    </p:spTree>
    <p:extLst>
      <p:ext uri="{BB962C8B-B14F-4D97-AF65-F5344CB8AC3E}">
        <p14:creationId xmlns:p14="http://schemas.microsoft.com/office/powerpoint/2010/main" val="3256673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Yellow Fever in Brazil</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38872" y="2204864"/>
            <a:ext cx="4102844" cy="332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94734" y="2147280"/>
            <a:ext cx="4397746" cy="340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619672" y="1628800"/>
            <a:ext cx="1584175" cy="400110"/>
          </a:xfrm>
          <a:prstGeom prst="rect">
            <a:avLst/>
          </a:prstGeom>
          <a:noFill/>
        </p:spPr>
        <p:txBody>
          <a:bodyPr wrap="square" rtlCol="0">
            <a:spAutoFit/>
          </a:bodyPr>
          <a:lstStyle/>
          <a:p>
            <a:r>
              <a:rPr lang="en-GB" sz="2000" b="1" dirty="0" smtClean="0">
                <a:solidFill>
                  <a:srgbClr val="227EBB"/>
                </a:solidFill>
                <a:latin typeface="Segoe Condensed" panose="020B0606040200020203" pitchFamily="34" charset="0"/>
              </a:rPr>
              <a:t>6 March 2017</a:t>
            </a:r>
            <a:endParaRPr lang="en-GB" sz="2000" b="1" dirty="0">
              <a:solidFill>
                <a:srgbClr val="227EBB"/>
              </a:solidFill>
              <a:latin typeface="Segoe Condensed" panose="020B0606040200020203" pitchFamily="34" charset="0"/>
            </a:endParaRPr>
          </a:p>
        </p:txBody>
      </p:sp>
      <p:sp>
        <p:nvSpPr>
          <p:cNvPr id="7" name="TextBox 6"/>
          <p:cNvSpPr txBox="1"/>
          <p:nvPr/>
        </p:nvSpPr>
        <p:spPr>
          <a:xfrm>
            <a:off x="5868144" y="1635834"/>
            <a:ext cx="1656184" cy="400110"/>
          </a:xfrm>
          <a:prstGeom prst="rect">
            <a:avLst/>
          </a:prstGeom>
          <a:noFill/>
        </p:spPr>
        <p:txBody>
          <a:bodyPr wrap="square" rtlCol="0">
            <a:spAutoFit/>
          </a:bodyPr>
          <a:lstStyle/>
          <a:p>
            <a:r>
              <a:rPr lang="en-GB" sz="2000" b="1" dirty="0">
                <a:solidFill>
                  <a:srgbClr val="227EBB"/>
                </a:solidFill>
                <a:latin typeface="Segoe Condensed" panose="020B0606040200020203" pitchFamily="34" charset="0"/>
              </a:rPr>
              <a:t>8</a:t>
            </a:r>
            <a:r>
              <a:rPr lang="en-GB" sz="2000" b="1" dirty="0" smtClean="0">
                <a:solidFill>
                  <a:srgbClr val="227EBB"/>
                </a:solidFill>
                <a:latin typeface="Segoe Condensed" panose="020B0606040200020203" pitchFamily="34" charset="0"/>
              </a:rPr>
              <a:t> March 2017</a:t>
            </a:r>
            <a:endParaRPr lang="en-GB" sz="2000" b="1" dirty="0">
              <a:solidFill>
                <a:srgbClr val="227EBB"/>
              </a:solidFill>
              <a:latin typeface="Segoe Condensed" panose="020B0606040200020203" pitchFamily="34" charset="0"/>
            </a:endParaRPr>
          </a:p>
        </p:txBody>
      </p:sp>
    </p:spTree>
    <p:extLst>
      <p:ext uri="{BB962C8B-B14F-4D97-AF65-F5344CB8AC3E}">
        <p14:creationId xmlns:p14="http://schemas.microsoft.com/office/powerpoint/2010/main" val="3966541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fr-CH" dirty="0" smtClean="0"/>
              <a:t>Legionnaires</a:t>
            </a:r>
            <a:r>
              <a:rPr lang="fr-CH" dirty="0" smtClean="0"/>
              <a:t>` </a:t>
            </a:r>
            <a:r>
              <a:rPr lang="fr-CH" dirty="0" smtClean="0"/>
              <a:t>Disease</a:t>
            </a:r>
            <a:r>
              <a:rPr lang="fr-CH" dirty="0" smtClean="0"/>
              <a:t>, Ex-</a:t>
            </a:r>
            <a:r>
              <a:rPr lang="fr-CH" dirty="0" smtClean="0"/>
              <a:t>Dubai</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856984" cy="473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5381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Ebola Transmission Chain, Guinea</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3"/>
          <p:cNvPicPr>
            <a:picLocks noChangeAspect="1"/>
          </p:cNvPicPr>
          <p:nvPr/>
        </p:nvPicPr>
        <p:blipFill>
          <a:blip r:embed="rId2"/>
          <a:stretch>
            <a:fillRect/>
          </a:stretch>
        </p:blipFill>
        <p:spPr>
          <a:xfrm>
            <a:off x="490147" y="1242056"/>
            <a:ext cx="8196653" cy="4701544"/>
          </a:xfrm>
          <a:prstGeom prst="rect">
            <a:avLst/>
          </a:prstGeom>
        </p:spPr>
      </p:pic>
    </p:spTree>
    <p:extLst>
      <p:ext uri="{BB962C8B-B14F-4D97-AF65-F5344CB8AC3E}">
        <p14:creationId xmlns:p14="http://schemas.microsoft.com/office/powerpoint/2010/main" val="984350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normAutofit/>
          </a:bodyPr>
          <a:lstStyle/>
          <a:p>
            <a:r>
              <a:rPr lang="en-GB" dirty="0" smtClean="0"/>
              <a:t>Foodborne Outbreak, England</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172"/>
          <a:stretch/>
        </p:blipFill>
        <p:spPr>
          <a:xfrm>
            <a:off x="5083916" y="1196752"/>
            <a:ext cx="4024588" cy="4771605"/>
          </a:xfrm>
          <a:prstGeom prst="rect">
            <a:avLst/>
          </a:prstGeom>
        </p:spPr>
      </p:pic>
      <p:sp>
        <p:nvSpPr>
          <p:cNvPr id="5" name="Rectangle 4"/>
          <p:cNvSpPr/>
          <p:nvPr/>
        </p:nvSpPr>
        <p:spPr>
          <a:xfrm>
            <a:off x="107504" y="1268760"/>
            <a:ext cx="4572000" cy="1261884"/>
          </a:xfrm>
          <a:prstGeom prst="rect">
            <a:avLst/>
          </a:prstGeom>
        </p:spPr>
        <p:txBody>
          <a:bodyPr>
            <a:spAutoFit/>
          </a:bodyPr>
          <a:lstStyle/>
          <a:p>
            <a:r>
              <a:rPr lang="en-GB" b="1" i="1" dirty="0"/>
              <a:t>Salmonella</a:t>
            </a:r>
            <a:r>
              <a:rPr lang="en-GB" b="1" dirty="0"/>
              <a:t> </a:t>
            </a:r>
            <a:r>
              <a:rPr lang="en-GB" b="1" dirty="0" err="1"/>
              <a:t>Enteritidis</a:t>
            </a:r>
            <a:r>
              <a:rPr lang="en-GB" b="1" dirty="0"/>
              <a:t> phage type (</a:t>
            </a:r>
            <a:r>
              <a:rPr lang="en-GB" b="1" dirty="0" smtClean="0"/>
              <a:t>PT)13a</a:t>
            </a:r>
          </a:p>
          <a:p>
            <a:endParaRPr lang="en-GB" dirty="0"/>
          </a:p>
          <a:p>
            <a:r>
              <a:rPr lang="en-GB" sz="2000" dirty="0" smtClean="0"/>
              <a:t>Eating egg mayonnaise bagels</a:t>
            </a:r>
          </a:p>
          <a:p>
            <a:r>
              <a:rPr lang="en-GB" sz="2000" dirty="0" smtClean="0"/>
              <a:t>OR=34.1, 95%CI 10.5 – 111.3</a:t>
            </a:r>
            <a:endParaRPr lang="en-US" sz="2000" dirty="0" smtClean="0"/>
          </a:p>
        </p:txBody>
      </p:sp>
      <p:sp>
        <p:nvSpPr>
          <p:cNvPr id="6" name="TextBox 5"/>
          <p:cNvSpPr txBox="1"/>
          <p:nvPr/>
        </p:nvSpPr>
        <p:spPr>
          <a:xfrm>
            <a:off x="179512" y="5210616"/>
            <a:ext cx="5040560" cy="738664"/>
          </a:xfrm>
          <a:prstGeom prst="rect">
            <a:avLst/>
          </a:prstGeom>
          <a:noFill/>
        </p:spPr>
        <p:txBody>
          <a:bodyPr wrap="square" rtlCol="0">
            <a:spAutoFit/>
          </a:bodyPr>
          <a:lstStyle/>
          <a:p>
            <a:r>
              <a:rPr lang="en-US" sz="1400" dirty="0" smtClean="0"/>
              <a:t>Outbreak </a:t>
            </a:r>
            <a:r>
              <a:rPr lang="en-US" sz="1400" dirty="0"/>
              <a:t>of </a:t>
            </a:r>
            <a:r>
              <a:rPr lang="en-US" sz="1400" i="1" dirty="0"/>
              <a:t>Salmonella</a:t>
            </a:r>
            <a:r>
              <a:rPr lang="en-US" sz="1400" dirty="0"/>
              <a:t> </a:t>
            </a:r>
            <a:r>
              <a:rPr lang="en-US" sz="1400" dirty="0" err="1"/>
              <a:t>Enteritidis</a:t>
            </a:r>
            <a:r>
              <a:rPr lang="en-US" sz="1400" dirty="0"/>
              <a:t> phage type 13a: case-control investigation in </a:t>
            </a:r>
            <a:r>
              <a:rPr lang="en-US" sz="1400" dirty="0" err="1"/>
              <a:t>Hertsmere</a:t>
            </a:r>
            <a:r>
              <a:rPr lang="en-US" sz="1400" dirty="0"/>
              <a:t>, United Kingdom. Euro </a:t>
            </a:r>
            <a:r>
              <a:rPr lang="en-US" sz="1400" dirty="0" err="1"/>
              <a:t>Surveill</a:t>
            </a:r>
            <a:r>
              <a:rPr lang="en-US" sz="1400" dirty="0"/>
              <a:t>. 2007;12(7):</a:t>
            </a:r>
            <a:r>
              <a:rPr lang="en-US" sz="1400" dirty="0" err="1"/>
              <a:t>pii</a:t>
            </a:r>
            <a:r>
              <a:rPr lang="en-US" sz="1400" dirty="0"/>
              <a:t>=724</a:t>
            </a:r>
          </a:p>
        </p:txBody>
      </p:sp>
      <p:graphicFrame>
        <p:nvGraphicFramePr>
          <p:cNvPr id="7" name="Table 6"/>
          <p:cNvGraphicFramePr>
            <a:graphicFrameLocks noGrp="1"/>
          </p:cNvGraphicFramePr>
          <p:nvPr>
            <p:extLst>
              <p:ext uri="{D42A27DB-BD31-4B8C-83A1-F6EECF244321}">
                <p14:modId xmlns:p14="http://schemas.microsoft.com/office/powerpoint/2010/main" val="3703128522"/>
              </p:ext>
            </p:extLst>
          </p:nvPr>
        </p:nvGraphicFramePr>
        <p:xfrm>
          <a:off x="113644" y="2780927"/>
          <a:ext cx="5040560" cy="1163176"/>
        </p:xfrm>
        <a:graphic>
          <a:graphicData uri="http://schemas.openxmlformats.org/drawingml/2006/table">
            <a:tbl>
              <a:tblPr firstRow="1" bandRow="1">
                <a:tableStyleId>{5C22544A-7EE6-4342-B048-85BDC9FD1C3A}</a:tableStyleId>
              </a:tblPr>
              <a:tblGrid>
                <a:gridCol w="1866068"/>
                <a:gridCol w="1080120"/>
                <a:gridCol w="2094372"/>
              </a:tblGrid>
              <a:tr h="58405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Morning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OR=11.9</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 (2.7 - 52.5)</a:t>
                      </a:r>
                    </a:p>
                    <a:p>
                      <a:pPr algn="l"/>
                      <a:endParaRPr lang="en-US" sz="1600" b="0" dirty="0" smtClean="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07192">
                <a:tc>
                  <a:txBody>
                    <a:bodyPr/>
                    <a:lstStyle/>
                    <a:p>
                      <a:pPr algn="ctr"/>
                      <a:r>
                        <a:rPr lang="en-US" sz="1600" b="0" dirty="0" smtClean="0">
                          <a:solidFill>
                            <a:schemeClr val="tx1"/>
                          </a:solidFill>
                        </a:rPr>
                        <a:t>Afternoon </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OR=151.6</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(15.5 - 1486.1)</a:t>
                      </a:r>
                    </a:p>
                    <a:p>
                      <a:pPr algn="l"/>
                      <a:endParaRPr lang="en-US" sz="1600" b="0" dirty="0" smtClean="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8" name="TextBox 7"/>
          <p:cNvSpPr txBox="1"/>
          <p:nvPr/>
        </p:nvSpPr>
        <p:spPr>
          <a:xfrm>
            <a:off x="107504" y="3923764"/>
            <a:ext cx="1332609" cy="276999"/>
          </a:xfrm>
          <a:prstGeom prst="rect">
            <a:avLst/>
          </a:prstGeom>
          <a:noFill/>
        </p:spPr>
        <p:txBody>
          <a:bodyPr wrap="none" rtlCol="0">
            <a:spAutoFit/>
          </a:bodyPr>
          <a:lstStyle/>
          <a:p>
            <a:r>
              <a:rPr lang="en-GB" sz="1200" dirty="0" smtClean="0"/>
              <a:t>Interaction p=0.04</a:t>
            </a:r>
            <a:endParaRPr lang="en-US" sz="1200" dirty="0"/>
          </a:p>
        </p:txBody>
      </p:sp>
    </p:spTree>
    <p:extLst>
      <p:ext uri="{BB962C8B-B14F-4D97-AF65-F5344CB8AC3E}">
        <p14:creationId xmlns:p14="http://schemas.microsoft.com/office/powerpoint/2010/main" val="38924775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dirty="0" smtClean="0"/>
              <a:t>A(H1N1)pdm09, United States</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7" descr="Cove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90958"/>
          <a:stretch/>
        </p:blipFill>
        <p:spPr bwMode="auto">
          <a:xfrm>
            <a:off x="5686478" y="5301208"/>
            <a:ext cx="3110403" cy="5379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Cover"/>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t="-1" b="32223"/>
          <a:stretch/>
        </p:blipFill>
        <p:spPr bwMode="auto">
          <a:xfrm>
            <a:off x="5724128" y="1268760"/>
            <a:ext cx="3110403" cy="40324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Cove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67544" y="2276872"/>
            <a:ext cx="4921194" cy="33885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5536" y="1268760"/>
            <a:ext cx="4608512" cy="923330"/>
          </a:xfrm>
          <a:prstGeom prst="rect">
            <a:avLst/>
          </a:prstGeom>
          <a:noFill/>
        </p:spPr>
        <p:txBody>
          <a:bodyPr wrap="square" rtlCol="0">
            <a:spAutoFit/>
          </a:bodyPr>
          <a:lstStyle/>
          <a:p>
            <a:r>
              <a:rPr lang="en-US" dirty="0" smtClean="0"/>
              <a:t>Virus </a:t>
            </a:r>
            <a:r>
              <a:rPr lang="en-US" dirty="0"/>
              <a:t>detection </a:t>
            </a:r>
            <a:r>
              <a:rPr lang="en-US" dirty="0" smtClean="0"/>
              <a:t>4.2 days </a:t>
            </a:r>
          </a:p>
          <a:p>
            <a:r>
              <a:rPr lang="en-US" dirty="0" smtClean="0"/>
              <a:t>duration </a:t>
            </a:r>
            <a:r>
              <a:rPr lang="en-US" dirty="0"/>
              <a:t>of fever </a:t>
            </a:r>
            <a:r>
              <a:rPr lang="en-US" dirty="0" smtClean="0"/>
              <a:t>3.5 days</a:t>
            </a:r>
          </a:p>
          <a:p>
            <a:r>
              <a:rPr lang="en-US" dirty="0" smtClean="0"/>
              <a:t>Rate Ratio= 1.14 (95</a:t>
            </a:r>
            <a:r>
              <a:rPr lang="en-US" dirty="0"/>
              <a:t>% CI, </a:t>
            </a:r>
            <a:r>
              <a:rPr lang="en-US" dirty="0" smtClean="0"/>
              <a:t>0.66–1.95) </a:t>
            </a:r>
            <a:endParaRPr lang="en-US" dirty="0"/>
          </a:p>
        </p:txBody>
      </p:sp>
      <p:sp>
        <p:nvSpPr>
          <p:cNvPr id="8" name="TextBox 7"/>
          <p:cNvSpPr txBox="1"/>
          <p:nvPr/>
        </p:nvSpPr>
        <p:spPr>
          <a:xfrm>
            <a:off x="251520" y="5703639"/>
            <a:ext cx="5669244" cy="461665"/>
          </a:xfrm>
          <a:prstGeom prst="rect">
            <a:avLst/>
          </a:prstGeom>
          <a:noFill/>
        </p:spPr>
        <p:txBody>
          <a:bodyPr wrap="none" rtlCol="0">
            <a:spAutoFit/>
          </a:bodyPr>
          <a:lstStyle/>
          <a:p>
            <a:r>
              <a:rPr lang="en-US" sz="1200" i="1" dirty="0"/>
              <a:t>Clinical Infectious Diseases</a:t>
            </a:r>
            <a:r>
              <a:rPr lang="en-US" sz="1200" dirty="0"/>
              <a:t>, Volume 52, Issue suppl_1, 1 January 2011, Pages S109–S115</a:t>
            </a:r>
          </a:p>
          <a:p>
            <a:endParaRPr lang="en-US" sz="1200" dirty="0"/>
          </a:p>
        </p:txBody>
      </p:sp>
    </p:spTree>
    <p:extLst>
      <p:ext uri="{BB962C8B-B14F-4D97-AF65-F5344CB8AC3E}">
        <p14:creationId xmlns:p14="http://schemas.microsoft.com/office/powerpoint/2010/main" val="3005739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Occupational Exposure, UK</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01" t="3666" r="28861"/>
          <a:stretch/>
        </p:blipFill>
        <p:spPr bwMode="auto">
          <a:xfrm>
            <a:off x="4572000" y="1268760"/>
            <a:ext cx="4393870" cy="4638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5536" y="2411596"/>
            <a:ext cx="3888432" cy="369332"/>
          </a:xfrm>
          <a:prstGeom prst="rect">
            <a:avLst/>
          </a:prstGeom>
          <a:noFill/>
        </p:spPr>
        <p:txBody>
          <a:bodyPr wrap="square" rtlCol="0">
            <a:spAutoFit/>
          </a:bodyPr>
          <a:lstStyle/>
          <a:p>
            <a:r>
              <a:rPr lang="en-US" dirty="0" smtClean="0"/>
              <a:t>Respiratory Symptoms (N=815)</a:t>
            </a:r>
          </a:p>
        </p:txBody>
      </p:sp>
      <p:sp>
        <p:nvSpPr>
          <p:cNvPr id="6" name="TextBox 5"/>
          <p:cNvSpPr txBox="1"/>
          <p:nvPr/>
        </p:nvSpPr>
        <p:spPr>
          <a:xfrm>
            <a:off x="326479" y="5610726"/>
            <a:ext cx="3760260" cy="338554"/>
          </a:xfrm>
          <a:prstGeom prst="rect">
            <a:avLst/>
          </a:prstGeom>
          <a:noFill/>
        </p:spPr>
        <p:txBody>
          <a:bodyPr wrap="none" rtlCol="0">
            <a:spAutoFit/>
          </a:bodyPr>
          <a:lstStyle/>
          <a:p>
            <a:r>
              <a:rPr lang="fr-FR" sz="1600" i="1" dirty="0" err="1"/>
              <a:t>Occup</a:t>
            </a:r>
            <a:r>
              <a:rPr lang="fr-FR" sz="1600" i="1" dirty="0"/>
              <a:t> Environ Med. 2008 Jun;65(6):404-11</a:t>
            </a:r>
            <a:endParaRPr lang="en-US" sz="1600" i="1" dirty="0"/>
          </a:p>
        </p:txBody>
      </p:sp>
      <p:sp>
        <p:nvSpPr>
          <p:cNvPr id="7" name="TextBox 6"/>
          <p:cNvSpPr txBox="1"/>
          <p:nvPr/>
        </p:nvSpPr>
        <p:spPr>
          <a:xfrm>
            <a:off x="395536" y="1414517"/>
            <a:ext cx="3888432" cy="646331"/>
          </a:xfrm>
          <a:prstGeom prst="rect">
            <a:avLst/>
          </a:prstGeom>
          <a:noFill/>
        </p:spPr>
        <p:txBody>
          <a:bodyPr wrap="square" rtlCol="0">
            <a:spAutoFit/>
          </a:bodyPr>
          <a:lstStyle/>
          <a:p>
            <a:r>
              <a:rPr lang="en-GB" dirty="0" smtClean="0"/>
              <a:t>Explosion and fire at Europe`s largest oil depot</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397095012"/>
              </p:ext>
            </p:extLst>
          </p:nvPr>
        </p:nvGraphicFramePr>
        <p:xfrm>
          <a:off x="326479" y="2780928"/>
          <a:ext cx="4173513" cy="1695832"/>
        </p:xfrm>
        <a:graphic>
          <a:graphicData uri="http://schemas.openxmlformats.org/drawingml/2006/table">
            <a:tbl>
              <a:tblPr firstRow="1" bandRow="1">
                <a:tableStyleId>{5C22544A-7EE6-4342-B048-85BDC9FD1C3A}</a:tableStyleId>
              </a:tblPr>
              <a:tblGrid>
                <a:gridCol w="1594504"/>
                <a:gridCol w="2579009"/>
              </a:tblGrid>
              <a:tr h="7509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ysClr val="windowText" lastClr="000000"/>
                          </a:solidFill>
                        </a:rPr>
                        <a:t>Working inside inner cordon vs.</a:t>
                      </a:r>
                      <a:r>
                        <a:rPr lang="en-US" sz="1400" b="0" baseline="0" dirty="0" smtClean="0">
                          <a:solidFill>
                            <a:sysClr val="windowText" lastClr="000000"/>
                          </a:solidFill>
                        </a:rPr>
                        <a:t> outer cordon</a:t>
                      </a:r>
                      <a:endParaRPr lang="en-US" sz="1400" b="0" dirty="0" smtClean="0">
                        <a:solidFill>
                          <a:sysClr val="windowText" lastClr="000000"/>
                        </a:solidFill>
                      </a:endParaRPr>
                    </a:p>
                    <a:p>
                      <a:endParaRPr lang="en-US" sz="1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ysClr val="windowText" lastClr="000000"/>
                          </a:solidFill>
                        </a:rPr>
                        <a:t>OR=2.07 (95% CI, 1.24 to 3.47) </a:t>
                      </a:r>
                    </a:p>
                    <a:p>
                      <a:endParaRPr lang="en-US" sz="1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75095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ysClr val="windowText" lastClr="000000"/>
                          </a:solidFill>
                        </a:rPr>
                        <a:t>Wearing a face mask vs. </a:t>
                      </a:r>
                      <a:r>
                        <a:rPr lang="en-US" sz="1400" b="0" smtClean="0">
                          <a:solidFill>
                            <a:sysClr val="windowText" lastClr="000000"/>
                          </a:solidFill>
                        </a:rPr>
                        <a:t>no mask</a:t>
                      </a:r>
                      <a:endParaRPr lang="en-US" sz="1400" b="0" dirty="0" smtClean="0">
                        <a:solidFill>
                          <a:sysClr val="windowText" lastClr="000000"/>
                        </a:solidFill>
                      </a:endParaRPr>
                    </a:p>
                    <a:p>
                      <a:endParaRPr lang="en-US" sz="1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ysClr val="windowText" lastClr="000000"/>
                          </a:solidFill>
                        </a:rPr>
                        <a:t>OR=2.33 (95%CI, 1.67 to 3.26)</a:t>
                      </a:r>
                    </a:p>
                    <a:p>
                      <a:endParaRPr lang="en-US" sz="1400" b="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2198057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Ebola Virus Persistence in Survivors</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51520" y="1484784"/>
            <a:ext cx="5574432" cy="3203440"/>
          </a:xfrm>
          <a:prstGeom prst="rect">
            <a:avLst/>
          </a:prstGeom>
        </p:spPr>
      </p:pic>
      <p:sp>
        <p:nvSpPr>
          <p:cNvPr id="9" name="TextBox 8"/>
          <p:cNvSpPr txBox="1"/>
          <p:nvPr/>
        </p:nvSpPr>
        <p:spPr>
          <a:xfrm>
            <a:off x="5868144" y="1844824"/>
            <a:ext cx="3288272" cy="923330"/>
          </a:xfrm>
          <a:prstGeom prst="rect">
            <a:avLst/>
          </a:prstGeom>
          <a:noFill/>
        </p:spPr>
        <p:txBody>
          <a:bodyPr wrap="none" rtlCol="0">
            <a:spAutoFit/>
          </a:bodyPr>
          <a:lstStyle/>
          <a:p>
            <a:r>
              <a:rPr lang="en-GB" dirty="0" smtClean="0"/>
              <a:t>93 participants</a:t>
            </a:r>
          </a:p>
          <a:p>
            <a:r>
              <a:rPr lang="en-GB" dirty="0" smtClean="0"/>
              <a:t>49% had virus detected in semen</a:t>
            </a:r>
          </a:p>
          <a:p>
            <a:r>
              <a:rPr lang="en-GB" dirty="0" smtClean="0"/>
              <a:t>26% at 7 to 9 months</a:t>
            </a:r>
            <a:endParaRPr lang="en-GB" dirty="0"/>
          </a:p>
        </p:txBody>
      </p:sp>
      <p:sp>
        <p:nvSpPr>
          <p:cNvPr id="10" name="TextBox 9"/>
          <p:cNvSpPr txBox="1"/>
          <p:nvPr/>
        </p:nvSpPr>
        <p:spPr>
          <a:xfrm>
            <a:off x="251520" y="5610726"/>
            <a:ext cx="3085973" cy="338554"/>
          </a:xfrm>
          <a:prstGeom prst="rect">
            <a:avLst/>
          </a:prstGeom>
          <a:noFill/>
        </p:spPr>
        <p:txBody>
          <a:bodyPr wrap="none" rtlCol="0">
            <a:spAutoFit/>
          </a:bodyPr>
          <a:lstStyle/>
          <a:p>
            <a:r>
              <a:rPr lang="en-US" sz="1600" i="1" dirty="0" smtClean="0"/>
              <a:t>N </a:t>
            </a:r>
            <a:r>
              <a:rPr lang="en-US" sz="1600" i="1" dirty="0" err="1"/>
              <a:t>Engl</a:t>
            </a:r>
            <a:r>
              <a:rPr lang="en-US" sz="1600" i="1" dirty="0"/>
              <a:t> J Med 2017; 377:1428-1437</a:t>
            </a:r>
            <a:endParaRPr lang="en-US" sz="1600" i="1" dirty="0"/>
          </a:p>
        </p:txBody>
      </p:sp>
    </p:spTree>
    <p:extLst>
      <p:ext uri="{BB962C8B-B14F-4D97-AF65-F5344CB8AC3E}">
        <p14:creationId xmlns:p14="http://schemas.microsoft.com/office/powerpoint/2010/main" val="22734627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1143000"/>
          </a:xfrm>
        </p:spPr>
        <p:txBody>
          <a:bodyPr/>
          <a:lstStyle/>
          <a:p>
            <a:r>
              <a:rPr lang="en-GB" dirty="0" smtClean="0"/>
              <a:t>Cholera in the Dominican Republic</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12060"/>
          <a:stretch/>
        </p:blipFill>
        <p:spPr>
          <a:xfrm>
            <a:off x="107504" y="1340768"/>
            <a:ext cx="4725753" cy="3024334"/>
          </a:xfrm>
          <a:prstGeom prst="rect">
            <a:avLst/>
          </a:prstGeom>
        </p:spPr>
      </p:pic>
      <p:sp>
        <p:nvSpPr>
          <p:cNvPr id="6" name="TextBox 5"/>
          <p:cNvSpPr txBox="1"/>
          <p:nvPr/>
        </p:nvSpPr>
        <p:spPr>
          <a:xfrm>
            <a:off x="5148065" y="1700808"/>
            <a:ext cx="3995936" cy="3016210"/>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GB" sz="2000" dirty="0" smtClean="0"/>
              <a:t>Objective: Assess the impact of training on cholera</a:t>
            </a:r>
          </a:p>
          <a:p>
            <a:pPr marL="285750" indent="-285750">
              <a:spcAft>
                <a:spcPts val="1200"/>
              </a:spcAft>
              <a:buFont typeface="Arial" panose="020B0604020202020204" pitchFamily="34" charset="0"/>
              <a:buChar char="•"/>
            </a:pPr>
            <a:r>
              <a:rPr lang="en-GB" sz="2000" dirty="0" smtClean="0"/>
              <a:t>233 health care workers surveyed</a:t>
            </a:r>
          </a:p>
          <a:p>
            <a:pPr marL="285750" indent="-285750">
              <a:spcAft>
                <a:spcPts val="1200"/>
              </a:spcAft>
              <a:buFont typeface="Arial" panose="020B0604020202020204" pitchFamily="34" charset="0"/>
              <a:buChar char="•"/>
            </a:pPr>
            <a:r>
              <a:rPr lang="en-GB" sz="2000" dirty="0" smtClean="0"/>
              <a:t>75% had received training</a:t>
            </a:r>
          </a:p>
          <a:p>
            <a:pPr marL="285750" indent="-285750">
              <a:spcAft>
                <a:spcPts val="1200"/>
              </a:spcAft>
              <a:buFont typeface="Arial" panose="020B0604020202020204" pitchFamily="34" charset="0"/>
              <a:buChar char="•"/>
            </a:pPr>
            <a:r>
              <a:rPr lang="en-GB" sz="2000" dirty="0" smtClean="0"/>
              <a:t>Proportion of questions answered correctly was 76% among trained workers vs. 62% for those without training</a:t>
            </a:r>
            <a:endParaRPr lang="en-US" sz="2000" dirty="0"/>
          </a:p>
        </p:txBody>
      </p:sp>
      <p:sp>
        <p:nvSpPr>
          <p:cNvPr id="7" name="Rectangle 6"/>
          <p:cNvSpPr/>
          <p:nvPr/>
        </p:nvSpPr>
        <p:spPr>
          <a:xfrm>
            <a:off x="104258" y="5682734"/>
            <a:ext cx="4572000" cy="338554"/>
          </a:xfrm>
          <a:prstGeom prst="rect">
            <a:avLst/>
          </a:prstGeom>
        </p:spPr>
        <p:txBody>
          <a:bodyPr>
            <a:spAutoFit/>
          </a:bodyPr>
          <a:lstStyle/>
          <a:p>
            <a:r>
              <a:rPr lang="en-US" sz="1600" i="1" dirty="0" smtClean="0"/>
              <a:t>Emerging </a:t>
            </a:r>
            <a:r>
              <a:rPr lang="en-US" sz="1600" i="1" dirty="0"/>
              <a:t>Infect Dis. 2011 Nov;17(11):2177-8</a:t>
            </a:r>
          </a:p>
        </p:txBody>
      </p:sp>
    </p:spTree>
    <p:extLst>
      <p:ext uri="{BB962C8B-B14F-4D97-AF65-F5344CB8AC3E}">
        <p14:creationId xmlns:p14="http://schemas.microsoft.com/office/powerpoint/2010/main" val="2781260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920" y="188640"/>
            <a:ext cx="8229600" cy="1143000"/>
          </a:xfrm>
        </p:spPr>
        <p:txBody>
          <a:bodyPr>
            <a:normAutofit/>
          </a:bodyPr>
          <a:lstStyle/>
          <a:p>
            <a:r>
              <a:rPr lang="en-GB" dirty="0" smtClean="0"/>
              <a:t>WHO’s strategic priorities</a:t>
            </a:r>
            <a:endParaRPr lang="en-US" dirty="0"/>
          </a:p>
        </p:txBody>
      </p:sp>
      <p:sp>
        <p:nvSpPr>
          <p:cNvPr id="3" name="Oval 2"/>
          <p:cNvSpPr/>
          <p:nvPr/>
        </p:nvSpPr>
        <p:spPr>
          <a:xfrm>
            <a:off x="811133" y="3645024"/>
            <a:ext cx="2016224" cy="1494731"/>
          </a:xfrm>
          <a:prstGeom prst="ellipse">
            <a:avLst/>
          </a:prstGeom>
          <a:solidFill>
            <a:srgbClr val="1E7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bg1"/>
                </a:solidFill>
                <a:latin typeface="Segoe Condensed" panose="020B0606040200020203" pitchFamily="34" charset="0"/>
              </a:rPr>
              <a:t>Keep the world safe</a:t>
            </a:r>
            <a:endParaRPr lang="en-US" sz="2400" b="1" dirty="0">
              <a:solidFill>
                <a:schemeClr val="bg1"/>
              </a:solidFill>
              <a:latin typeface="Segoe Condensed" panose="020B0606040200020203" pitchFamily="34" charset="0"/>
            </a:endParaRPr>
          </a:p>
        </p:txBody>
      </p:sp>
      <p:sp>
        <p:nvSpPr>
          <p:cNvPr id="5" name="Oval 4"/>
          <p:cNvSpPr/>
          <p:nvPr/>
        </p:nvSpPr>
        <p:spPr>
          <a:xfrm>
            <a:off x="3355959" y="3645024"/>
            <a:ext cx="2016224" cy="1494731"/>
          </a:xfrm>
          <a:prstGeom prst="ellipse">
            <a:avLst/>
          </a:prstGeom>
          <a:solidFill>
            <a:srgbClr val="1E7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bg1"/>
                </a:solidFill>
                <a:latin typeface="Segoe Condensed" panose="020B0606040200020203" pitchFamily="34" charset="0"/>
              </a:rPr>
              <a:t>Improve health</a:t>
            </a:r>
            <a:endParaRPr lang="en-US" sz="2400" b="1" dirty="0">
              <a:solidFill>
                <a:schemeClr val="bg1"/>
              </a:solidFill>
              <a:latin typeface="Segoe Condensed" panose="020B0606040200020203" pitchFamily="34" charset="0"/>
            </a:endParaRPr>
          </a:p>
        </p:txBody>
      </p:sp>
      <p:sp>
        <p:nvSpPr>
          <p:cNvPr id="6" name="Oval 5"/>
          <p:cNvSpPr/>
          <p:nvPr/>
        </p:nvSpPr>
        <p:spPr>
          <a:xfrm>
            <a:off x="5950202" y="3645023"/>
            <a:ext cx="2016224" cy="1494731"/>
          </a:xfrm>
          <a:prstGeom prst="ellipse">
            <a:avLst/>
          </a:prstGeom>
          <a:solidFill>
            <a:srgbClr val="1E7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bg1"/>
                </a:solidFill>
                <a:latin typeface="Segoe Condensed" panose="020B0606040200020203" pitchFamily="34" charset="0"/>
              </a:rPr>
              <a:t>Serve the vulnerable</a:t>
            </a:r>
            <a:endParaRPr lang="en-US" sz="2400" b="1" dirty="0">
              <a:solidFill>
                <a:schemeClr val="bg1"/>
              </a:solidFill>
              <a:latin typeface="Segoe Condensed" panose="020B0606040200020203" pitchFamily="34" charset="0"/>
            </a:endParaRPr>
          </a:p>
        </p:txBody>
      </p:sp>
      <p:cxnSp>
        <p:nvCxnSpPr>
          <p:cNvPr id="8" name="Straight Connector 7"/>
          <p:cNvCxnSpPr>
            <a:stCxn id="3" idx="0"/>
          </p:cNvCxnSpPr>
          <p:nvPr/>
        </p:nvCxnSpPr>
        <p:spPr>
          <a:xfrm flipV="1">
            <a:off x="1819245" y="2835499"/>
            <a:ext cx="2544826" cy="80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0"/>
          </p:cNvCxnSpPr>
          <p:nvPr/>
        </p:nvCxnSpPr>
        <p:spPr>
          <a:xfrm flipV="1">
            <a:off x="4364071" y="2835499"/>
            <a:ext cx="0" cy="80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0"/>
          </p:cNvCxnSpPr>
          <p:nvPr/>
        </p:nvCxnSpPr>
        <p:spPr>
          <a:xfrm flipH="1" flipV="1">
            <a:off x="4364071" y="2835499"/>
            <a:ext cx="2594243" cy="809524"/>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218020" y="2122592"/>
            <a:ext cx="4330530" cy="648072"/>
          </a:xfrm>
          <a:prstGeom prst="roundRect">
            <a:avLst/>
          </a:prstGeom>
          <a:solidFill>
            <a:srgbClr val="1E7FB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smtClean="0">
                <a:solidFill>
                  <a:schemeClr val="bg1"/>
                </a:solidFill>
                <a:latin typeface="Segoe Condensed" panose="020B0606040200020203" pitchFamily="34" charset="0"/>
              </a:rPr>
              <a:t>Driving progress toward the SDGs</a:t>
            </a:r>
            <a:endParaRPr lang="en-US" sz="2400" b="1" dirty="0">
              <a:solidFill>
                <a:schemeClr val="bg1"/>
              </a:solidFill>
              <a:latin typeface="Segoe Condensed" panose="020B0606040200020203" pitchFamily="34" charset="0"/>
            </a:endParaRPr>
          </a:p>
        </p:txBody>
      </p:sp>
      <p:sp>
        <p:nvSpPr>
          <p:cNvPr id="18" name="Rectangle 17"/>
          <p:cNvSpPr/>
          <p:nvPr/>
        </p:nvSpPr>
        <p:spPr>
          <a:xfrm>
            <a:off x="6804248" y="6093296"/>
            <a:ext cx="1800200"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80932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KAP Surveys in Sierra Leone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aphicFrame>
        <p:nvGraphicFramePr>
          <p:cNvPr id="5" name="Chart 4"/>
          <p:cNvGraphicFramePr/>
          <p:nvPr>
            <p:extLst>
              <p:ext uri="{D42A27DB-BD31-4B8C-83A1-F6EECF244321}">
                <p14:modId xmlns:p14="http://schemas.microsoft.com/office/powerpoint/2010/main" val="3748066988"/>
              </p:ext>
            </p:extLst>
          </p:nvPr>
        </p:nvGraphicFramePr>
        <p:xfrm>
          <a:off x="391903" y="1571600"/>
          <a:ext cx="5181600" cy="4267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027971" y="1292860"/>
            <a:ext cx="4768165" cy="461665"/>
          </a:xfrm>
          <a:prstGeom prst="rect">
            <a:avLst/>
          </a:prstGeom>
          <a:noFill/>
        </p:spPr>
        <p:txBody>
          <a:bodyPr wrap="none" rtlCol="0">
            <a:spAutoFit/>
          </a:bodyPr>
          <a:lstStyle/>
          <a:p>
            <a:r>
              <a:rPr lang="en-GB" sz="2400" dirty="0" smtClean="0"/>
              <a:t>Question: Is Ebola caused by a virus?</a:t>
            </a:r>
          </a:p>
        </p:txBody>
      </p:sp>
      <p:sp>
        <p:nvSpPr>
          <p:cNvPr id="7" name="TextBox 6"/>
          <p:cNvSpPr txBox="1"/>
          <p:nvPr/>
        </p:nvSpPr>
        <p:spPr>
          <a:xfrm>
            <a:off x="1183991" y="5532040"/>
            <a:ext cx="1069524" cy="369332"/>
          </a:xfrm>
          <a:prstGeom prst="rect">
            <a:avLst/>
          </a:prstGeom>
          <a:solidFill>
            <a:schemeClr val="bg1"/>
          </a:solidFill>
        </p:spPr>
        <p:txBody>
          <a:bodyPr wrap="none" rtlCol="0">
            <a:spAutoFit/>
          </a:bodyPr>
          <a:lstStyle/>
          <a:p>
            <a:r>
              <a:rPr lang="fr-CH" dirty="0" err="1" smtClean="0"/>
              <a:t>Aug</a:t>
            </a:r>
            <a:r>
              <a:rPr lang="fr-CH" dirty="0" smtClean="0"/>
              <a:t> 2014</a:t>
            </a:r>
            <a:endParaRPr lang="en-US" dirty="0"/>
          </a:p>
        </p:txBody>
      </p:sp>
      <p:sp>
        <p:nvSpPr>
          <p:cNvPr id="8" name="TextBox 7"/>
          <p:cNvSpPr txBox="1"/>
          <p:nvPr/>
        </p:nvSpPr>
        <p:spPr>
          <a:xfrm>
            <a:off x="2624151" y="5532040"/>
            <a:ext cx="1032655" cy="369332"/>
          </a:xfrm>
          <a:prstGeom prst="rect">
            <a:avLst/>
          </a:prstGeom>
          <a:solidFill>
            <a:schemeClr val="bg1"/>
          </a:solidFill>
        </p:spPr>
        <p:txBody>
          <a:bodyPr wrap="none" rtlCol="0">
            <a:spAutoFit/>
          </a:bodyPr>
          <a:lstStyle/>
          <a:p>
            <a:r>
              <a:rPr lang="fr-CH" dirty="0" err="1" smtClean="0"/>
              <a:t>Oct</a:t>
            </a:r>
            <a:r>
              <a:rPr lang="fr-CH" dirty="0" smtClean="0"/>
              <a:t> 2014</a:t>
            </a:r>
            <a:endParaRPr lang="en-US" dirty="0"/>
          </a:p>
        </p:txBody>
      </p:sp>
      <p:sp>
        <p:nvSpPr>
          <p:cNvPr id="9" name="TextBox 8"/>
          <p:cNvSpPr txBox="1"/>
          <p:nvPr/>
        </p:nvSpPr>
        <p:spPr>
          <a:xfrm>
            <a:off x="4208327" y="5532040"/>
            <a:ext cx="1061509" cy="369332"/>
          </a:xfrm>
          <a:prstGeom prst="rect">
            <a:avLst/>
          </a:prstGeom>
          <a:solidFill>
            <a:schemeClr val="bg1"/>
          </a:solidFill>
        </p:spPr>
        <p:txBody>
          <a:bodyPr wrap="none" rtlCol="0">
            <a:spAutoFit/>
          </a:bodyPr>
          <a:lstStyle/>
          <a:p>
            <a:r>
              <a:rPr lang="fr-CH" dirty="0" err="1" smtClean="0"/>
              <a:t>Dec</a:t>
            </a:r>
            <a:r>
              <a:rPr lang="fr-CH" dirty="0" smtClean="0"/>
              <a:t> 2014</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156176" y="1737712"/>
            <a:ext cx="2673096" cy="3779520"/>
          </a:xfrm>
          <a:prstGeom prst="rect">
            <a:avLst/>
          </a:prstGeom>
        </p:spPr>
      </p:pic>
    </p:spTree>
    <p:extLst>
      <p:ext uri="{BB962C8B-B14F-4D97-AF65-F5344CB8AC3E}">
        <p14:creationId xmlns:p14="http://schemas.microsoft.com/office/powerpoint/2010/main" val="27281997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Autofit/>
          </a:bodyPr>
          <a:lstStyle/>
          <a:p>
            <a:r>
              <a:rPr lang="en-GB" sz="3600" dirty="0" smtClean="0"/>
              <a:t>Health Resources Availability Monitoring System (</a:t>
            </a:r>
            <a:r>
              <a:rPr lang="en-GB" sz="3600" dirty="0" err="1" smtClean="0"/>
              <a:t>HeRAMS</a:t>
            </a:r>
            <a:r>
              <a:rPr lang="en-GB" sz="3600" dirty="0" smtClean="0"/>
              <a:t>)</a:t>
            </a:r>
            <a:endParaRPr lang="en-US" sz="3600" dirty="0"/>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0" y="1096847"/>
            <a:ext cx="8460432" cy="5074286"/>
          </a:xfrm>
          <a:prstGeom prst="rect">
            <a:avLst/>
          </a:prstGeom>
        </p:spPr>
      </p:pic>
      <p:sp>
        <p:nvSpPr>
          <p:cNvPr id="7" name="TextBox 6"/>
          <p:cNvSpPr txBox="1"/>
          <p:nvPr/>
        </p:nvSpPr>
        <p:spPr>
          <a:xfrm>
            <a:off x="360040" y="1403484"/>
            <a:ext cx="3329373" cy="369332"/>
          </a:xfrm>
          <a:prstGeom prst="rect">
            <a:avLst/>
          </a:prstGeom>
          <a:noFill/>
        </p:spPr>
        <p:txBody>
          <a:bodyPr wrap="none" rtlCol="0">
            <a:spAutoFit/>
          </a:bodyPr>
          <a:lstStyle/>
          <a:p>
            <a:r>
              <a:rPr lang="en-GB" dirty="0" err="1" smtClean="0"/>
              <a:t>HeRAMS</a:t>
            </a:r>
            <a:r>
              <a:rPr lang="en-GB" dirty="0" smtClean="0"/>
              <a:t> monitors four elements:</a:t>
            </a:r>
            <a:endParaRPr lang="en-US" dirty="0"/>
          </a:p>
        </p:txBody>
      </p:sp>
    </p:spTree>
    <p:extLst>
      <p:ext uri="{BB962C8B-B14F-4D97-AF65-F5344CB8AC3E}">
        <p14:creationId xmlns:p14="http://schemas.microsoft.com/office/powerpoint/2010/main" val="2759757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err="1" smtClean="0"/>
              <a:t>HeRAMS</a:t>
            </a:r>
            <a:r>
              <a:rPr lang="en-GB" dirty="0"/>
              <a:t> </a:t>
            </a:r>
            <a:r>
              <a:rPr lang="en-GB" dirty="0" smtClean="0"/>
              <a:t>– Nigeria 2017</a:t>
            </a:r>
            <a:endParaRPr lang="en-US" dirty="0"/>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pic>
        <p:nvPicPr>
          <p:cNvPr id="7"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357012" y="4581128"/>
            <a:ext cx="2411579" cy="1386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L:\Clusters\cl-HAC\clData\IIM\Prime\HeRAMS\HeRAMS_Yemen\Infograph_Pieces_Nov2016\Dam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25801" y="2524041"/>
            <a:ext cx="4155395" cy="19850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5801" y="1268760"/>
            <a:ext cx="4155395" cy="120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descr="L:\Clusters\cl-HAC\clData\IIM\Prime\HeRAMS\HeRAMS_Yemen\Infograph_Pieces_Nov2016\Map.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644008" y="1268759"/>
            <a:ext cx="1502338" cy="12004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644008" y="2564904"/>
            <a:ext cx="4367257" cy="3143250"/>
          </a:xfrm>
          <a:prstGeom prst="rect">
            <a:avLst/>
          </a:prstGeom>
        </p:spPr>
      </p:pic>
      <p:pic>
        <p:nvPicPr>
          <p:cNvPr id="11"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2843808" y="4561901"/>
            <a:ext cx="1637388" cy="1424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2566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052736"/>
            <a:ext cx="9144000" cy="4911255"/>
          </a:xfrm>
          <a:prstGeom prst="rect">
            <a:avLst/>
          </a:prstGeom>
        </p:spPr>
      </p:pic>
      <p:sp>
        <p:nvSpPr>
          <p:cNvPr id="7" name="Rectangle 6"/>
          <p:cNvSpPr/>
          <p:nvPr/>
        </p:nvSpPr>
        <p:spPr>
          <a:xfrm>
            <a:off x="-36512" y="5949280"/>
            <a:ext cx="9180512" cy="908720"/>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p:cNvGrpSpPr/>
          <p:nvPr/>
        </p:nvGrpSpPr>
        <p:grpSpPr>
          <a:xfrm>
            <a:off x="6872344" y="6073200"/>
            <a:ext cx="1886657" cy="569706"/>
            <a:chOff x="5525840" y="3530278"/>
            <a:chExt cx="1886657" cy="569706"/>
          </a:xfrm>
        </p:grpSpPr>
        <p:sp>
          <p:nvSpPr>
            <p:cNvPr id="9" name="TextBox 8"/>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chemeClr val="bg1"/>
                  </a:solidFill>
                  <a:latin typeface="Corbel" panose="020B0503020204020204" pitchFamily="34" charset="0"/>
                </a:rPr>
                <a:t>Health</a:t>
              </a:r>
              <a:endParaRPr lang="en-GB" sz="1000" cap="all" baseline="0" dirty="0">
                <a:solidFill>
                  <a:schemeClr val="bg1"/>
                </a:solidFill>
                <a:latin typeface="Corbel" panose="020B0503020204020204" pitchFamily="34" charset="0"/>
              </a:endParaRPr>
            </a:p>
          </p:txBody>
        </p:sp>
        <p:grpSp>
          <p:nvGrpSpPr>
            <p:cNvPr id="10" name="Group 9"/>
            <p:cNvGrpSpPr/>
            <p:nvPr userDrawn="1"/>
          </p:nvGrpSpPr>
          <p:grpSpPr>
            <a:xfrm>
              <a:off x="5525840" y="3618320"/>
              <a:ext cx="1879457" cy="481664"/>
              <a:chOff x="5525840" y="3618320"/>
              <a:chExt cx="1879457" cy="481664"/>
            </a:xfrm>
          </p:grpSpPr>
          <p:sp>
            <p:nvSpPr>
              <p:cNvPr id="11" name="TextBox 10"/>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chemeClr val="bg1"/>
                    </a:solidFill>
                    <a:latin typeface="Corbel" panose="020B0503020204020204" pitchFamily="34" charset="0"/>
                  </a:rPr>
                  <a:t>programme</a:t>
                </a:r>
                <a:endParaRPr lang="en-GB" sz="1100" cap="none" spc="-80" dirty="0">
                  <a:solidFill>
                    <a:schemeClr val="bg1"/>
                  </a:solidFill>
                  <a:latin typeface="Corbel" panose="020B0503020204020204" pitchFamily="34" charset="0"/>
                </a:endParaRPr>
              </a:p>
            </p:txBody>
          </p:sp>
          <p:sp>
            <p:nvSpPr>
              <p:cNvPr id="12" name="TextBox 11"/>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chemeClr val="bg1"/>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chemeClr val="bg1"/>
                  </a:solidFill>
                  <a:latin typeface="Leelawadee" panose="020B0502040204020203" pitchFamily="34" charset="-34"/>
                  <a:ea typeface="Lato Heavy" panose="020F0502020204030203" pitchFamily="34" charset="0"/>
                  <a:cs typeface="Leelawadee" panose="020B0502040204020203" pitchFamily="34" charset="-34"/>
                </a:endParaRPr>
              </a:p>
            </p:txBody>
          </p:sp>
        </p:grpSp>
      </p:grpSp>
      <p:pic>
        <p:nvPicPr>
          <p:cNvPr id="13" name="Picture 1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7544" y="6021288"/>
            <a:ext cx="2102210" cy="644562"/>
          </a:xfrm>
          <a:prstGeom prst="rect">
            <a:avLst/>
          </a:prstGeom>
        </p:spPr>
      </p:pic>
      <p:sp>
        <p:nvSpPr>
          <p:cNvPr id="6" name="Rectangle 5"/>
          <p:cNvSpPr/>
          <p:nvPr/>
        </p:nvSpPr>
        <p:spPr>
          <a:xfrm>
            <a:off x="-5216" y="2710341"/>
            <a:ext cx="5945367" cy="864096"/>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endParaRPr>
          </a:p>
        </p:txBody>
      </p:sp>
      <p:sp>
        <p:nvSpPr>
          <p:cNvPr id="4" name="Title 1"/>
          <p:cNvSpPr txBox="1">
            <a:spLocks/>
          </p:cNvSpPr>
          <p:nvPr/>
        </p:nvSpPr>
        <p:spPr>
          <a:xfrm>
            <a:off x="467544" y="2060848"/>
            <a:ext cx="7056784" cy="200935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r>
              <a:rPr lang="en-GB" sz="4000" dirty="0" smtClean="0">
                <a:solidFill>
                  <a:srgbClr val="1E7FB8"/>
                </a:solidFill>
              </a:rPr>
              <a:t>Better Decisions</a:t>
            </a:r>
            <a:endParaRPr lang="en-GB" sz="4000" dirty="0" smtClean="0">
              <a:solidFill>
                <a:srgbClr val="1E7FB8"/>
              </a:solidFill>
            </a:endParaRPr>
          </a:p>
        </p:txBody>
      </p:sp>
      <p:sp>
        <p:nvSpPr>
          <p:cNvPr id="5" name="TextBox 4"/>
          <p:cNvSpPr txBox="1"/>
          <p:nvPr/>
        </p:nvSpPr>
        <p:spPr>
          <a:xfrm>
            <a:off x="6804248" y="5805264"/>
            <a:ext cx="2736304" cy="261610"/>
          </a:xfrm>
          <a:prstGeom prst="rect">
            <a:avLst/>
          </a:prstGeom>
          <a:noFill/>
        </p:spPr>
        <p:txBody>
          <a:bodyPr wrap="square" rtlCol="0">
            <a:spAutoFit/>
          </a:bodyPr>
          <a:lstStyle/>
          <a:p>
            <a:r>
              <a:rPr lang="en-GB" sz="1100" dirty="0" smtClean="0">
                <a:solidFill>
                  <a:schemeClr val="bg1"/>
                </a:solidFill>
              </a:rPr>
              <a:t>Photo: WHO/Lorenzo Pezzoli</a:t>
            </a:r>
            <a:endParaRPr lang="en-GB" sz="1100" dirty="0">
              <a:solidFill>
                <a:schemeClr val="bg1"/>
              </a:solidFill>
            </a:endParaRPr>
          </a:p>
        </p:txBody>
      </p:sp>
    </p:spTree>
    <p:extLst>
      <p:ext uri="{BB962C8B-B14F-4D97-AF65-F5344CB8AC3E}">
        <p14:creationId xmlns:p14="http://schemas.microsoft.com/office/powerpoint/2010/main" val="33964896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Modelling during the 2014-16 Ebola Outbreak</a:t>
            </a:r>
            <a:endParaRPr lang="en-GB" sz="3600"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5576"/>
          <a:stretch/>
        </p:blipFill>
        <p:spPr bwMode="auto">
          <a:xfrm>
            <a:off x="4606652" y="1484620"/>
            <a:ext cx="2667000" cy="35345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txBox="1">
            <a:spLocks noChangeArrowheads="1"/>
          </p:cNvSpPr>
          <p:nvPr/>
        </p:nvSpPr>
        <p:spPr>
          <a:xfrm>
            <a:off x="323528" y="1611963"/>
            <a:ext cx="3763409" cy="830997"/>
          </a:xfrm>
          <a:prstGeom prst="rect">
            <a:avLst/>
          </a:prstGeom>
          <a:noFill/>
          <a:ln/>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3200" b="1" kern="1200">
                <a:solidFill>
                  <a:schemeClr val="tx1">
                    <a:lumMod val="50000"/>
                    <a:lumOff val="50000"/>
                  </a:schemeClr>
                </a:solidFill>
                <a:latin typeface="Segoe Condensed" panose="020B0606040200020203"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1" kern="1200">
                <a:solidFill>
                  <a:schemeClr val="tx1">
                    <a:lumMod val="50000"/>
                    <a:lumOff val="50000"/>
                  </a:schemeClr>
                </a:solidFill>
                <a:latin typeface="Segoe Condensed" panose="020B0606040200020203" pitchFamily="34"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b="1" kern="1200">
                <a:solidFill>
                  <a:schemeClr val="tx1">
                    <a:lumMod val="50000"/>
                    <a:lumOff val="50000"/>
                  </a:schemeClr>
                </a:solidFill>
                <a:latin typeface="Segoe Condensed" panose="020B0606040200020203" pitchFamily="34"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b="1" kern="1200">
                <a:solidFill>
                  <a:schemeClr val="tx1">
                    <a:lumMod val="50000"/>
                    <a:lumOff val="50000"/>
                  </a:schemeClr>
                </a:solidFill>
                <a:latin typeface="Segoe Condensed" panose="020B0606040200020203" pitchFamily="34"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b="1" kern="1200">
                <a:solidFill>
                  <a:schemeClr val="tx1">
                    <a:lumMod val="50000"/>
                    <a:lumOff val="50000"/>
                  </a:schemeClr>
                </a:solidFill>
                <a:latin typeface="Segoe Condensed" panose="020B0606040200020203"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ct val="0"/>
              </a:spcBef>
              <a:buFontTx/>
              <a:buNone/>
            </a:pPr>
            <a:r>
              <a:rPr lang="en-US" altLang="en-US" sz="1600" dirty="0" smtClean="0">
                <a:solidFill>
                  <a:schemeClr val="tx2"/>
                </a:solidFill>
              </a:rPr>
              <a:t>Observed and fitted distribution of reported time to non-funeral exposure from symptom onset and death of the contact</a:t>
            </a:r>
            <a:endParaRPr lang="en-US" altLang="en-US" sz="1600" dirty="0">
              <a:solidFill>
                <a:schemeClr val="tx2"/>
              </a:solidFill>
            </a:endParaRPr>
          </a:p>
        </p:txBody>
      </p:sp>
      <p:sp>
        <p:nvSpPr>
          <p:cNvPr id="6" name="Text Box 4"/>
          <p:cNvSpPr txBox="1">
            <a:spLocks noChangeArrowheads="1"/>
          </p:cNvSpPr>
          <p:nvPr/>
        </p:nvSpPr>
        <p:spPr bwMode="auto">
          <a:xfrm>
            <a:off x="107504" y="5118283"/>
            <a:ext cx="885698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200" dirty="0"/>
              <a:t>International Ebola Response Team, Agua-</a:t>
            </a:r>
            <a:r>
              <a:rPr lang="en-US" altLang="en-US" sz="1200" dirty="0" err="1"/>
              <a:t>Agum</a:t>
            </a:r>
            <a:r>
              <a:rPr lang="en-US" altLang="en-US" sz="1200" dirty="0"/>
              <a:t> J, </a:t>
            </a:r>
            <a:r>
              <a:rPr lang="en-US" altLang="en-US" sz="1200" dirty="0" err="1"/>
              <a:t>Ariyarajah</a:t>
            </a:r>
            <a:r>
              <a:rPr lang="en-US" altLang="en-US" sz="1200" dirty="0"/>
              <a:t> A, </a:t>
            </a:r>
            <a:r>
              <a:rPr lang="en-US" altLang="en-US" sz="1200" dirty="0" err="1"/>
              <a:t>Aylward</a:t>
            </a:r>
            <a:r>
              <a:rPr lang="en-US" altLang="en-US" sz="1200" dirty="0"/>
              <a:t> B, </a:t>
            </a:r>
            <a:r>
              <a:rPr lang="en-US" altLang="en-US" sz="1200" dirty="0" err="1"/>
              <a:t>Bawo</a:t>
            </a:r>
            <a:r>
              <a:rPr lang="en-US" altLang="en-US" sz="1200" dirty="0"/>
              <a:t> L, et al. (2016) Exposure Patterns Driving Ebola Transmission in West Africa: A Retrospective Observational Study. PLOS Medicine 13(11): e1002170. https://doi.org/10.1371/journal.pmed.1002170</a:t>
            </a:r>
          </a:p>
          <a:p>
            <a:pPr eaLnBrk="1" hangingPunct="1"/>
            <a:r>
              <a:rPr lang="en-US" altLang="en-US" sz="1200" dirty="0">
                <a:hlinkClick r:id="rId3"/>
              </a:rPr>
              <a:t>http://journals.plos.org/plosmedicine/article?id=10.1371/journal.pmed.1002170</a:t>
            </a:r>
            <a:endParaRPr lang="en-US" altLang="en-US" sz="1200" dirty="0"/>
          </a:p>
        </p:txBody>
      </p:sp>
    </p:spTree>
    <p:extLst>
      <p:ext uri="{BB962C8B-B14F-4D97-AF65-F5344CB8AC3E}">
        <p14:creationId xmlns:p14="http://schemas.microsoft.com/office/powerpoint/2010/main" val="35058038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Ebola in DRC, May 2017</a:t>
            </a:r>
            <a:endParaRPr lang="en-US" dirty="0"/>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pic>
        <p:nvPicPr>
          <p:cNvPr id="5" name="Picture 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79512" y="1370459"/>
            <a:ext cx="2490289" cy="30666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2830509" y="1370458"/>
            <a:ext cx="2402488" cy="30666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436096" y="1340768"/>
            <a:ext cx="3525685" cy="29523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690063" y="4445783"/>
            <a:ext cx="1469185" cy="369332"/>
          </a:xfrm>
          <a:prstGeom prst="rect">
            <a:avLst/>
          </a:prstGeom>
          <a:noFill/>
        </p:spPr>
        <p:txBody>
          <a:bodyPr wrap="none" rtlCol="0">
            <a:spAutoFit/>
          </a:bodyPr>
          <a:lstStyle/>
          <a:p>
            <a:r>
              <a:rPr lang="en-GB" dirty="0" smtClean="0"/>
              <a:t>Serial Interval</a:t>
            </a:r>
            <a:endParaRPr lang="en-US" dirty="0"/>
          </a:p>
        </p:txBody>
      </p:sp>
      <p:sp>
        <p:nvSpPr>
          <p:cNvPr id="9" name="TextBox 8"/>
          <p:cNvSpPr txBox="1"/>
          <p:nvPr/>
        </p:nvSpPr>
        <p:spPr>
          <a:xfrm>
            <a:off x="3491880" y="4437111"/>
            <a:ext cx="2254400" cy="369332"/>
          </a:xfrm>
          <a:prstGeom prst="rect">
            <a:avLst/>
          </a:prstGeom>
          <a:noFill/>
        </p:spPr>
        <p:txBody>
          <a:bodyPr wrap="none" rtlCol="0">
            <a:spAutoFit/>
          </a:bodyPr>
          <a:lstStyle/>
          <a:p>
            <a:r>
              <a:rPr lang="en-GB" dirty="0" smtClean="0"/>
              <a:t>Reproduction number</a:t>
            </a:r>
            <a:endParaRPr lang="en-US" dirty="0"/>
          </a:p>
        </p:txBody>
      </p:sp>
      <p:sp>
        <p:nvSpPr>
          <p:cNvPr id="10" name="TextBox 9"/>
          <p:cNvSpPr txBox="1"/>
          <p:nvPr/>
        </p:nvSpPr>
        <p:spPr>
          <a:xfrm>
            <a:off x="6588224" y="4445783"/>
            <a:ext cx="1826910" cy="369332"/>
          </a:xfrm>
          <a:prstGeom prst="rect">
            <a:avLst/>
          </a:prstGeom>
          <a:noFill/>
        </p:spPr>
        <p:txBody>
          <a:bodyPr wrap="none" rtlCol="0">
            <a:spAutoFit/>
          </a:bodyPr>
          <a:lstStyle/>
          <a:p>
            <a:r>
              <a:rPr lang="en-GB" dirty="0" smtClean="0"/>
              <a:t>Force of Infection</a:t>
            </a:r>
            <a:endParaRPr lang="en-US" dirty="0"/>
          </a:p>
        </p:txBody>
      </p:sp>
      <p:sp>
        <p:nvSpPr>
          <p:cNvPr id="11" name="TextBox 10"/>
          <p:cNvSpPr txBox="1"/>
          <p:nvPr/>
        </p:nvSpPr>
        <p:spPr>
          <a:xfrm>
            <a:off x="348846" y="5075892"/>
            <a:ext cx="7679538" cy="461665"/>
          </a:xfrm>
          <a:prstGeom prst="rect">
            <a:avLst/>
          </a:prstGeom>
          <a:noFill/>
        </p:spPr>
        <p:txBody>
          <a:bodyPr wrap="none" rtlCol="0">
            <a:spAutoFit/>
          </a:bodyPr>
          <a:lstStyle/>
          <a:p>
            <a:r>
              <a:rPr lang="en-GB" sz="2400" b="1" dirty="0" smtClean="0"/>
              <a:t>Of 1,000 simulations, 82% showed no cases in next 42 days</a:t>
            </a:r>
            <a:endParaRPr lang="en-US" sz="2400" b="1" dirty="0"/>
          </a:p>
        </p:txBody>
      </p:sp>
      <p:sp>
        <p:nvSpPr>
          <p:cNvPr id="12" name="TextBox 11"/>
          <p:cNvSpPr txBox="1"/>
          <p:nvPr/>
        </p:nvSpPr>
        <p:spPr>
          <a:xfrm>
            <a:off x="323528" y="5661248"/>
            <a:ext cx="5178341" cy="369332"/>
          </a:xfrm>
          <a:prstGeom prst="rect">
            <a:avLst/>
          </a:prstGeom>
          <a:noFill/>
        </p:spPr>
        <p:txBody>
          <a:bodyPr wrap="none" rtlCol="0">
            <a:spAutoFit/>
          </a:bodyPr>
          <a:lstStyle/>
          <a:p>
            <a:r>
              <a:rPr lang="en-GB" dirty="0" smtClean="0"/>
              <a:t>Source: </a:t>
            </a:r>
            <a:r>
              <a:rPr lang="en-GB" dirty="0" err="1" smtClean="0"/>
              <a:t>Dr.</a:t>
            </a:r>
            <a:r>
              <a:rPr lang="en-GB" dirty="0" smtClean="0"/>
              <a:t> Thibaut Jombart, Imperial College London</a:t>
            </a:r>
            <a:endParaRPr lang="en-US" dirty="0"/>
          </a:p>
        </p:txBody>
      </p:sp>
    </p:spTree>
    <p:extLst>
      <p:ext uri="{BB962C8B-B14F-4D97-AF65-F5344CB8AC3E}">
        <p14:creationId xmlns:p14="http://schemas.microsoft.com/office/powerpoint/2010/main" val="22304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Decisions are Often Made</a:t>
            </a:r>
            <a:endParaRPr lang="en-GB" dirty="0"/>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729" y="1340768"/>
            <a:ext cx="6034542" cy="4528954"/>
          </a:xfrm>
          <a:prstGeom prst="rect">
            <a:avLst/>
          </a:prstGeom>
        </p:spPr>
      </p:pic>
    </p:spTree>
    <p:extLst>
      <p:ext uri="{BB962C8B-B14F-4D97-AF65-F5344CB8AC3E}">
        <p14:creationId xmlns:p14="http://schemas.microsoft.com/office/powerpoint/2010/main" val="40087006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 y="217835"/>
            <a:ext cx="9144000" cy="553998"/>
          </a:xfrm>
          <a:prstGeom prst="rect">
            <a:avLst/>
          </a:prstGeom>
          <a:noFill/>
        </p:spPr>
        <p:txBody>
          <a:bodyPr wrap="square" rtlCol="0" anchor="t">
            <a:spAutoFit/>
          </a:bodyPr>
          <a:lstStyle/>
          <a:p>
            <a:pPr algn="ctr"/>
            <a:r>
              <a:rPr lang="en-US" sz="3000" dirty="0" smtClean="0">
                <a:solidFill>
                  <a:schemeClr val="bg1"/>
                </a:solidFill>
                <a:latin typeface="Helvetica Neue Light"/>
              </a:rPr>
              <a:t>Diphtheria in Cox`s Bazar, adjusted </a:t>
            </a:r>
            <a:r>
              <a:rPr lang="en-US" sz="3000" dirty="0">
                <a:solidFill>
                  <a:schemeClr val="bg1"/>
                </a:solidFill>
                <a:latin typeface="Helvetica Neue Light"/>
              </a:rPr>
              <a:t>cases – day 1</a:t>
            </a:r>
            <a:endParaRPr lang="en-US" dirty="0">
              <a:solidFill>
                <a:schemeClr val="bg1"/>
              </a:solidFill>
              <a:latin typeface="Calibri"/>
            </a:endParaRPr>
          </a:p>
        </p:txBody>
      </p:sp>
      <p:pic>
        <p:nvPicPr>
          <p:cNvPr id="7" name="Picture 7" descr="A close up of a map&#10;&#10;Description generated with high confidence">
            <a:extLst>
              <a:ext uri="{FF2B5EF4-FFF2-40B4-BE49-F238E27FC236}">
                <a16:creationId xmlns:a16="http://schemas.microsoft.com/office/drawing/2014/main" xmlns="" id="{CA5594F9-2767-4825-8645-3BB8B46F14E4}"/>
              </a:ext>
            </a:extLst>
          </p:cNvPr>
          <p:cNvPicPr>
            <a:picLocks noChangeAspect="1"/>
          </p:cNvPicPr>
          <p:nvPr/>
        </p:nvPicPr>
        <p:blipFill>
          <a:blip r:embed="rId2"/>
          <a:stretch>
            <a:fillRect/>
          </a:stretch>
        </p:blipFill>
        <p:spPr>
          <a:xfrm>
            <a:off x="1477822" y="1268760"/>
            <a:ext cx="6190522" cy="3725804"/>
          </a:xfrm>
          <a:prstGeom prst="rect">
            <a:avLst/>
          </a:prstGeom>
        </p:spPr>
      </p:pic>
      <p:sp>
        <p:nvSpPr>
          <p:cNvPr id="10" name="Rectangle 9">
            <a:extLst>
              <a:ext uri="{FF2B5EF4-FFF2-40B4-BE49-F238E27FC236}">
                <a16:creationId xmlns:a16="http://schemas.microsoft.com/office/drawing/2014/main" xmlns="" id="{EC1129A8-7F8A-4FFC-9F62-C0F97280533E}"/>
              </a:ext>
            </a:extLst>
          </p:cNvPr>
          <p:cNvSpPr/>
          <p:nvPr/>
        </p:nvSpPr>
        <p:spPr>
          <a:xfrm>
            <a:off x="722462" y="4869160"/>
            <a:ext cx="8172770" cy="1146468"/>
          </a:xfrm>
          <a:prstGeom prst="rect">
            <a:avLst/>
          </a:prstGeom>
        </p:spPr>
        <p:txBody>
          <a:bodyPr wrap="square" anchor="t">
            <a:spAutoFit/>
          </a:bodyPr>
          <a:lstStyle/>
          <a:p>
            <a:pPr marL="285750" indent="-285750">
              <a:spcAft>
                <a:spcPts val="500"/>
              </a:spcAft>
              <a:buFont typeface="Arial"/>
              <a:buChar char="•"/>
            </a:pPr>
            <a:r>
              <a:rPr lang="en-US" sz="1400" dirty="0">
                <a:solidFill>
                  <a:srgbClr val="1F497D"/>
                </a:solidFill>
                <a:latin typeface="Helvetica Neue Light"/>
              </a:rPr>
              <a:t>Left: BMS – right: KTP</a:t>
            </a:r>
          </a:p>
          <a:p>
            <a:pPr marL="285750" indent="-285750">
              <a:spcAft>
                <a:spcPts val="500"/>
              </a:spcAft>
              <a:buFont typeface="Arial"/>
              <a:buChar char="•"/>
            </a:pPr>
            <a:r>
              <a:rPr lang="en-US" sz="1400" dirty="0">
                <a:solidFill>
                  <a:srgbClr val="1F497D"/>
                </a:solidFill>
                <a:latin typeface="Helvetica Neue Light"/>
              </a:rPr>
              <a:t>Black – reported incidence from last line-list (12.01.2018)</a:t>
            </a:r>
            <a:endParaRPr lang="en-US" sz="1600" dirty="0"/>
          </a:p>
          <a:p>
            <a:pPr marL="285750" indent="-285750">
              <a:spcAft>
                <a:spcPts val="500"/>
              </a:spcAft>
              <a:buFont typeface="Arial"/>
              <a:buChar char="•"/>
            </a:pPr>
            <a:r>
              <a:rPr lang="en-US" sz="1400" dirty="0">
                <a:solidFill>
                  <a:srgbClr val="1F497D"/>
                </a:solidFill>
                <a:latin typeface="Helvetica Neue Light"/>
              </a:rPr>
              <a:t>Blue – reported incidence according to line-list 1 day after x-axis date</a:t>
            </a:r>
          </a:p>
          <a:p>
            <a:pPr marL="285750" indent="-285750">
              <a:spcAft>
                <a:spcPts val="500"/>
              </a:spcAft>
              <a:buFont typeface="Arial"/>
              <a:buChar char="•"/>
            </a:pPr>
            <a:r>
              <a:rPr lang="en-US" sz="1400" dirty="0">
                <a:solidFill>
                  <a:srgbClr val="1F497D"/>
                </a:solidFill>
                <a:latin typeface="Helvetica Neue Light"/>
              </a:rPr>
              <a:t>Red – adjusted incidence according to line-list 1 day after x-axis date</a:t>
            </a:r>
            <a:endParaRPr lang="en-US" sz="1600" dirty="0"/>
          </a:p>
        </p:txBody>
      </p:sp>
      <p:sp>
        <p:nvSpPr>
          <p:cNvPr id="5" name="TextBox 4"/>
          <p:cNvSpPr txBox="1"/>
          <p:nvPr/>
        </p:nvSpPr>
        <p:spPr>
          <a:xfrm>
            <a:off x="4211960" y="1196752"/>
            <a:ext cx="4918465" cy="879728"/>
          </a:xfrm>
          <a:prstGeom prst="rect">
            <a:avLst/>
          </a:prstGeom>
          <a:noFill/>
          <a:ln>
            <a:noFill/>
          </a:ln>
        </p:spPr>
        <p:txBody>
          <a:bodyPr wrap="square" rtlCol="0">
            <a:spAutoFit/>
          </a:bodyPr>
          <a:lstStyle/>
          <a:p>
            <a:pPr algn="ctr">
              <a:spcAft>
                <a:spcPts val="1500"/>
              </a:spcAft>
            </a:pPr>
            <a:r>
              <a:rPr lang="en-US" sz="1200" dirty="0">
                <a:solidFill>
                  <a:schemeClr val="tx2"/>
                </a:solidFill>
                <a:latin typeface="Helvetica Neue"/>
                <a:cs typeface="Helvetica Neue"/>
              </a:rPr>
              <a:t>Adam Kucharski, Flavio Finger, Sebastian Funk, John Edmunds</a:t>
            </a:r>
            <a:endParaRPr lang="en-US" sz="1050" dirty="0">
              <a:solidFill>
                <a:schemeClr val="tx2"/>
              </a:solidFill>
              <a:latin typeface="Helvetica Neue Light"/>
              <a:cs typeface="Helvetica Neue Light"/>
            </a:endParaRPr>
          </a:p>
          <a:p>
            <a:pPr algn="ctr">
              <a:spcAft>
                <a:spcPts val="500"/>
              </a:spcAft>
            </a:pPr>
            <a:r>
              <a:rPr lang="en-US" sz="1050" dirty="0">
                <a:solidFill>
                  <a:schemeClr val="tx2"/>
                </a:solidFill>
                <a:latin typeface="Helvetica Neue Light"/>
                <a:cs typeface="Helvetica Neue Light"/>
              </a:rPr>
              <a:t>London School of Hygiene &amp; Tropical Medicine</a:t>
            </a:r>
          </a:p>
          <a:p>
            <a:pPr algn="ctr">
              <a:spcAft>
                <a:spcPts val="500"/>
              </a:spcAft>
            </a:pPr>
            <a:endParaRPr lang="en-US" sz="1200" dirty="0">
              <a:solidFill>
                <a:schemeClr val="tx2"/>
              </a:solidFill>
              <a:latin typeface="Helvetica Neue"/>
              <a:cs typeface="Helvetica Neue"/>
            </a:endParaRPr>
          </a:p>
        </p:txBody>
      </p:sp>
      <p:sp>
        <p:nvSpPr>
          <p:cNvPr id="2" name="TextBox 1"/>
          <p:cNvSpPr txBox="1"/>
          <p:nvPr/>
        </p:nvSpPr>
        <p:spPr>
          <a:xfrm>
            <a:off x="7819751" y="5517232"/>
            <a:ext cx="1144737" cy="369332"/>
          </a:xfrm>
          <a:prstGeom prst="rect">
            <a:avLst/>
          </a:prstGeom>
          <a:noFill/>
        </p:spPr>
        <p:txBody>
          <a:bodyPr wrap="none" rtlCol="0">
            <a:spAutoFit/>
          </a:bodyPr>
          <a:lstStyle/>
          <a:p>
            <a:r>
              <a:rPr lang="en-GB" dirty="0" smtClean="0"/>
              <a:t>Data: MSF</a:t>
            </a:r>
            <a:endParaRPr lang="en-GB" dirty="0"/>
          </a:p>
        </p:txBody>
      </p:sp>
    </p:spTree>
    <p:extLst>
      <p:ext uri="{BB962C8B-B14F-4D97-AF65-F5344CB8AC3E}">
        <p14:creationId xmlns:p14="http://schemas.microsoft.com/office/powerpoint/2010/main" val="14414752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Diphtheria Forecasts in Cox`s Bazar</a:t>
            </a:r>
            <a:endParaRPr lang="en-GB" dirty="0"/>
          </a:p>
        </p:txBody>
      </p:sp>
      <p:sp>
        <p:nvSpPr>
          <p:cNvPr id="4" name="Date Placeholder 3"/>
          <p:cNvSpPr>
            <a:spLocks noGrp="1"/>
          </p:cNvSpPr>
          <p:nvPr>
            <p:ph type="dt" sz="half" idx="10"/>
          </p:nvPr>
        </p:nvSpPr>
        <p:spPr/>
        <p:txBody>
          <a:bodyPr/>
          <a:lstStyle/>
          <a:p>
            <a:fld id="{FDF3167B-FAB2-4064-BC20-4CA053C862DA}" type="datetime4">
              <a:rPr lang="en-GB" smtClean="0"/>
              <a:t>22 March 2018</a:t>
            </a:fld>
            <a:endParaRPr lang="en-GB" dirty="0"/>
          </a:p>
        </p:txBody>
      </p:sp>
      <p:sp>
        <p:nvSpPr>
          <p:cNvPr id="5" name="Rectangle 4"/>
          <p:cNvSpPr/>
          <p:nvPr/>
        </p:nvSpPr>
        <p:spPr>
          <a:xfrm>
            <a:off x="747710" y="5170289"/>
            <a:ext cx="8172770" cy="895117"/>
          </a:xfrm>
          <a:prstGeom prst="rect">
            <a:avLst/>
          </a:prstGeom>
        </p:spPr>
        <p:txBody>
          <a:bodyPr wrap="square">
            <a:spAutoFit/>
          </a:bodyPr>
          <a:lstStyle/>
          <a:p>
            <a:pPr>
              <a:spcAft>
                <a:spcPts val="500"/>
              </a:spcAft>
            </a:pPr>
            <a:r>
              <a:rPr lang="en-US" sz="1600" dirty="0">
                <a:solidFill>
                  <a:srgbClr val="1F497D"/>
                </a:solidFill>
                <a:latin typeface="Helvetica Neue Light"/>
                <a:cs typeface="Helvetica Neue Light"/>
              </a:rPr>
              <a:t>• </a:t>
            </a:r>
            <a:r>
              <a:rPr lang="en-US" sz="1600" dirty="0" err="1">
                <a:solidFill>
                  <a:srgbClr val="1F497D"/>
                </a:solidFill>
                <a:latin typeface="Helvetica Neue Light"/>
                <a:cs typeface="Helvetica Neue Light"/>
              </a:rPr>
              <a:t>Coloured</a:t>
            </a:r>
            <a:r>
              <a:rPr lang="en-US" sz="1600" dirty="0">
                <a:solidFill>
                  <a:srgbClr val="1F497D"/>
                </a:solidFill>
                <a:latin typeface="Helvetica Neue Light"/>
                <a:cs typeface="Helvetica Neue Light"/>
              </a:rPr>
              <a:t> lines show one week forecast for each available line list (with 95% CI)</a:t>
            </a:r>
          </a:p>
          <a:p>
            <a:pPr>
              <a:spcAft>
                <a:spcPts val="500"/>
              </a:spcAft>
            </a:pPr>
            <a:r>
              <a:rPr lang="en-US" sz="1600" dirty="0">
                <a:solidFill>
                  <a:srgbClr val="1F497D"/>
                </a:solidFill>
                <a:latin typeface="Helvetica Neue Light"/>
                <a:cs typeface="Helvetica Neue Light"/>
              </a:rPr>
              <a:t>• Black lines show data from final line list of 2017. In real-time we included a rough adjustment for likely reporting delays</a:t>
            </a:r>
          </a:p>
        </p:txBody>
      </p:sp>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1755098"/>
            <a:ext cx="9144000" cy="3046710"/>
          </a:xfrm>
          <a:prstGeom prst="rect">
            <a:avLst/>
          </a:prstGeom>
        </p:spPr>
      </p:pic>
    </p:spTree>
    <p:extLst>
      <p:ext uri="{BB962C8B-B14F-4D97-AF65-F5344CB8AC3E}">
        <p14:creationId xmlns:p14="http://schemas.microsoft.com/office/powerpoint/2010/main" val="972482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Recommendation 13 December 2017</a:t>
            </a:r>
            <a:endParaRPr lang="en-GB" dirty="0"/>
          </a:p>
        </p:txBody>
      </p:sp>
      <p:sp>
        <p:nvSpPr>
          <p:cNvPr id="3" name="Content Placeholder 2"/>
          <p:cNvSpPr>
            <a:spLocks noGrp="1"/>
          </p:cNvSpPr>
          <p:nvPr>
            <p:ph idx="1"/>
          </p:nvPr>
        </p:nvSpPr>
        <p:spPr>
          <a:xfrm>
            <a:off x="457200" y="1196752"/>
            <a:ext cx="8229600" cy="4857403"/>
          </a:xfrm>
        </p:spPr>
        <p:txBody>
          <a:bodyPr>
            <a:normAutofit lnSpcReduction="10000"/>
          </a:bodyPr>
          <a:lstStyle/>
          <a:p>
            <a:pPr marL="0" indent="0">
              <a:buNone/>
            </a:pPr>
            <a:r>
              <a:rPr lang="en-GB" sz="1400" dirty="0" smtClean="0"/>
              <a:t>Excerpts of Email from Oliver Morgan to the WHO Field Team</a:t>
            </a:r>
          </a:p>
          <a:p>
            <a:pPr marL="0" indent="0">
              <a:buNone/>
            </a:pPr>
            <a:endParaRPr lang="en-GB" sz="1400" dirty="0"/>
          </a:p>
          <a:p>
            <a:pPr marL="0" indent="0">
              <a:buNone/>
            </a:pPr>
            <a:r>
              <a:rPr lang="en-GB" sz="1400" dirty="0" smtClean="0"/>
              <a:t>I </a:t>
            </a:r>
            <a:r>
              <a:rPr lang="en-GB" sz="1400" dirty="0"/>
              <a:t>have drafted the note below that can be used to explain the recommendation to plan for 100 daily new cases presenting.   </a:t>
            </a:r>
            <a:endParaRPr lang="en-GB" sz="1400" dirty="0" smtClean="0"/>
          </a:p>
          <a:p>
            <a:pPr marL="0" indent="0">
              <a:buNone/>
            </a:pPr>
            <a:endParaRPr lang="en-US" sz="1400" dirty="0" smtClean="0"/>
          </a:p>
          <a:p>
            <a:pPr marL="0" indent="0">
              <a:buNone/>
            </a:pPr>
            <a:r>
              <a:rPr lang="en-US" sz="1400" dirty="0" smtClean="0"/>
              <a:t>A</a:t>
            </a:r>
            <a:r>
              <a:rPr lang="en-US" sz="1400" dirty="0"/>
              <a:t>)	We interpret the modelled estimates from the London School of Hygiene and Tropical Medicine as an indication of the upper bound of plausible cases.  There two critical assumptions in the model which might generate higher estimates.  </a:t>
            </a:r>
          </a:p>
          <a:p>
            <a:pPr marL="0" indent="0">
              <a:buNone/>
            </a:pPr>
            <a:endParaRPr lang="en-US" sz="1400" dirty="0"/>
          </a:p>
          <a:p>
            <a:r>
              <a:rPr lang="en-US" sz="1400" dirty="0" smtClean="0"/>
              <a:t>The </a:t>
            </a:r>
            <a:r>
              <a:rPr lang="en-US" sz="1400" dirty="0"/>
              <a:t>serial interval in the model is 4 days.  From the Control of Communicable Disease Manual (20th Edition) the median infectiousness period interval is 14 days.  We have no data about the serial interval for diphtheria in this outbreak or previous outbreaks, but 4 days is likely to be at the lower end of the range. </a:t>
            </a:r>
          </a:p>
          <a:p>
            <a:r>
              <a:rPr lang="en-US" sz="1400" dirty="0"/>
              <a:t>T</a:t>
            </a:r>
            <a:r>
              <a:rPr lang="en-US" sz="1400" dirty="0" smtClean="0"/>
              <a:t>he </a:t>
            </a:r>
            <a:r>
              <a:rPr lang="en-US" sz="1400" dirty="0"/>
              <a:t>growth rate in the model is based on adjusted case estimates, which are likely to be to the maximum upper level as the non-specific case definition that will introduce misclassification (inclusion of non-cases), leading to a growth rate that is at the higher end.</a:t>
            </a:r>
          </a:p>
          <a:p>
            <a:pPr marL="0" indent="0">
              <a:buNone/>
            </a:pPr>
            <a:r>
              <a:rPr lang="en-US" sz="1400" dirty="0"/>
              <a:t> </a:t>
            </a:r>
          </a:p>
          <a:p>
            <a:pPr marL="0" indent="0">
              <a:buNone/>
            </a:pPr>
            <a:r>
              <a:rPr lang="en-US" sz="1400" dirty="0"/>
              <a:t>B)	The number of new patients reported over the last three or four days is approximately 10% of the modelled estimates, which we consider reasonable. </a:t>
            </a:r>
          </a:p>
          <a:p>
            <a:pPr marL="0" indent="0">
              <a:buNone/>
            </a:pPr>
            <a:r>
              <a:rPr lang="en-US" sz="1400" dirty="0"/>
              <a:t>C)	Using the bed-estimate table below, we recommend that the team in CBX plans for 100 new cases daily, which requires 100 red bed and 160 orange beds.</a:t>
            </a:r>
          </a:p>
          <a:p>
            <a:pPr marL="0" indent="0">
              <a:buNone/>
            </a:pPr>
            <a:r>
              <a:rPr lang="en-US" sz="1400" dirty="0"/>
              <a:t>D)	WHO, MSF, LSHTM together will review the situation daily over the next 7 days to monitor any departure from our assumptions and recommend course corrections as necessary. </a:t>
            </a:r>
          </a:p>
          <a:p>
            <a:endParaRPr lang="en-GB" sz="1400" dirty="0"/>
          </a:p>
        </p:txBody>
      </p:sp>
      <p:sp>
        <p:nvSpPr>
          <p:cNvPr id="4" name="Date Placeholder 3"/>
          <p:cNvSpPr>
            <a:spLocks noGrp="1"/>
          </p:cNvSpPr>
          <p:nvPr>
            <p:ph type="dt" sz="half" idx="10"/>
          </p:nvPr>
        </p:nvSpPr>
        <p:spPr/>
        <p:txBody>
          <a:bodyPr/>
          <a:lstStyle/>
          <a:p>
            <a:fld id="{FDF3167B-FAB2-4064-BC20-4CA053C862DA}" type="datetime4">
              <a:rPr lang="en-GB" smtClean="0"/>
              <a:t>22 March 2018</a:t>
            </a:fld>
            <a:endParaRPr lang="en-GB" dirty="0"/>
          </a:p>
        </p:txBody>
      </p:sp>
    </p:spTree>
    <p:extLst>
      <p:ext uri="{BB962C8B-B14F-4D97-AF65-F5344CB8AC3E}">
        <p14:creationId xmlns:p14="http://schemas.microsoft.com/office/powerpoint/2010/main" val="602422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369" y="188640"/>
            <a:ext cx="9015768" cy="1143000"/>
          </a:xfrm>
        </p:spPr>
        <p:txBody>
          <a:bodyPr>
            <a:noAutofit/>
          </a:bodyPr>
          <a:lstStyle/>
          <a:p>
            <a:r>
              <a:rPr lang="en-GB" dirty="0" smtClean="0"/>
              <a:t>WHE’s conceptual framework</a:t>
            </a:r>
            <a:endParaRPr lang="en-GB" dirty="0"/>
          </a:p>
        </p:txBody>
      </p:sp>
      <p:grpSp>
        <p:nvGrpSpPr>
          <p:cNvPr id="12" name="Group 11"/>
          <p:cNvGrpSpPr/>
          <p:nvPr/>
        </p:nvGrpSpPr>
        <p:grpSpPr>
          <a:xfrm>
            <a:off x="1062356" y="1620917"/>
            <a:ext cx="6605988" cy="3752299"/>
            <a:chOff x="1331640" y="1620917"/>
            <a:chExt cx="6605988" cy="3752299"/>
          </a:xfrm>
        </p:grpSpPr>
        <p:pic>
          <p:nvPicPr>
            <p:cNvPr id="4" name="Picture 3"/>
            <p:cNvPicPr>
              <a:picLocks noChangeAspect="1"/>
            </p:cNvPicPr>
            <p:nvPr/>
          </p:nvPicPr>
          <p:blipFill>
            <a:blip r:embed="rId2"/>
            <a:stretch>
              <a:fillRect/>
            </a:stretch>
          </p:blipFill>
          <p:spPr>
            <a:xfrm>
              <a:off x="1331640" y="1700808"/>
              <a:ext cx="6605988" cy="3672408"/>
            </a:xfrm>
            <a:prstGeom prst="rect">
              <a:avLst/>
            </a:prstGeom>
          </p:spPr>
        </p:pic>
        <p:sp>
          <p:nvSpPr>
            <p:cNvPr id="5" name="Rounded Rectangle 4"/>
            <p:cNvSpPr/>
            <p:nvPr/>
          </p:nvSpPr>
          <p:spPr>
            <a:xfrm>
              <a:off x="1331640" y="1620917"/>
              <a:ext cx="1008112" cy="29523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p:cNvSpPr/>
          <p:nvPr/>
        </p:nvSpPr>
        <p:spPr>
          <a:xfrm>
            <a:off x="6804248" y="6093296"/>
            <a:ext cx="1800200"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79026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Recommendation 14 December 2017</a:t>
            </a:r>
            <a:endParaRPr lang="en-GB" dirty="0"/>
          </a:p>
        </p:txBody>
      </p:sp>
      <p:sp>
        <p:nvSpPr>
          <p:cNvPr id="3" name="Content Placeholder 2"/>
          <p:cNvSpPr>
            <a:spLocks noGrp="1"/>
          </p:cNvSpPr>
          <p:nvPr>
            <p:ph idx="1"/>
          </p:nvPr>
        </p:nvSpPr>
        <p:spPr>
          <a:xfrm>
            <a:off x="457200" y="1340768"/>
            <a:ext cx="8229600" cy="4785395"/>
          </a:xfrm>
        </p:spPr>
        <p:txBody>
          <a:bodyPr>
            <a:normAutofit fontScale="62500" lnSpcReduction="20000"/>
          </a:bodyPr>
          <a:lstStyle/>
          <a:p>
            <a:pPr marL="0" indent="0">
              <a:buNone/>
            </a:pPr>
            <a:r>
              <a:rPr lang="en-GB" dirty="0"/>
              <a:t>Excerpts of Email from Oliver Morgan to the WHO Field Team</a:t>
            </a:r>
          </a:p>
          <a:p>
            <a:pPr marL="0" indent="0">
              <a:buNone/>
            </a:pPr>
            <a:endParaRPr lang="en-US" dirty="0" smtClean="0"/>
          </a:p>
          <a:p>
            <a:pPr marL="0" indent="0">
              <a:buNone/>
            </a:pPr>
            <a:r>
              <a:rPr lang="en-US" dirty="0" smtClean="0"/>
              <a:t>Based </a:t>
            </a:r>
            <a:r>
              <a:rPr lang="en-US" dirty="0"/>
              <a:t>on contextual information from the field teams, we would like to review the bed requirement estimate for planning purposes.  </a:t>
            </a:r>
          </a:p>
          <a:p>
            <a:pPr marL="0" indent="0">
              <a:buNone/>
            </a:pPr>
            <a:r>
              <a:rPr lang="en-US" dirty="0"/>
              <a:t> </a:t>
            </a:r>
          </a:p>
          <a:p>
            <a:pPr marL="0" indent="0">
              <a:buNone/>
            </a:pPr>
            <a:r>
              <a:rPr lang="en-US" dirty="0"/>
              <a:t>Our revised recommendation is to plan for a caseload of 200 new patients per day.</a:t>
            </a:r>
          </a:p>
          <a:p>
            <a:pPr marL="0" indent="0">
              <a:buNone/>
            </a:pPr>
            <a:r>
              <a:rPr lang="en-US" dirty="0"/>
              <a:t> </a:t>
            </a:r>
          </a:p>
          <a:p>
            <a:pPr marL="0" indent="0">
              <a:buNone/>
            </a:pPr>
            <a:r>
              <a:rPr lang="en-US" dirty="0"/>
              <a:t>The revised estimate takes into account that there is likely to be a sizeable proportion of patients presenting with signs and symptoms that need to be clinically managed as suspected diphtheria cases.  The estimate also considers that the implementation of the vaccination campaign may take longer than initially anticipated.  </a:t>
            </a:r>
          </a:p>
          <a:p>
            <a:pPr marL="0" indent="0">
              <a:buNone/>
            </a:pPr>
            <a:r>
              <a:rPr lang="en-US" dirty="0"/>
              <a:t> </a:t>
            </a:r>
          </a:p>
          <a:p>
            <a:pPr marL="0" indent="0">
              <a:buNone/>
            </a:pPr>
            <a:r>
              <a:rPr lang="en-US" dirty="0"/>
              <a:t>I have copied the email below for your reference, in which we outline the number of true diphtheria cases that we estimate per day, but which did not take into account the need to manage a mixed caseload. </a:t>
            </a:r>
          </a:p>
          <a:p>
            <a:pPr marL="0" indent="0">
              <a:buNone/>
            </a:pPr>
            <a:endParaRPr lang="en-GB" dirty="0"/>
          </a:p>
        </p:txBody>
      </p:sp>
      <p:sp>
        <p:nvSpPr>
          <p:cNvPr id="4" name="Date Placeholder 3"/>
          <p:cNvSpPr>
            <a:spLocks noGrp="1"/>
          </p:cNvSpPr>
          <p:nvPr>
            <p:ph type="dt" sz="half" idx="10"/>
          </p:nvPr>
        </p:nvSpPr>
        <p:spPr/>
        <p:txBody>
          <a:bodyPr/>
          <a:lstStyle/>
          <a:p>
            <a:fld id="{FDF3167B-FAB2-4064-BC20-4CA053C862DA}" type="datetime4">
              <a:rPr lang="en-GB" smtClean="0"/>
              <a:t>22 March 2018</a:t>
            </a:fld>
            <a:endParaRPr lang="en-GB" dirty="0"/>
          </a:p>
        </p:txBody>
      </p:sp>
    </p:spTree>
    <p:extLst>
      <p:ext uri="{BB962C8B-B14F-4D97-AF65-F5344CB8AC3E}">
        <p14:creationId xmlns:p14="http://schemas.microsoft.com/office/powerpoint/2010/main" val="17356044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Predicting the Future</a:t>
            </a:r>
            <a:endParaRPr lang="en-GB"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43" y="2348880"/>
            <a:ext cx="8866053" cy="2762076"/>
          </a:xfrm>
        </p:spPr>
      </p:pic>
      <p:sp>
        <p:nvSpPr>
          <p:cNvPr id="4" name="Date Placeholder 3"/>
          <p:cNvSpPr>
            <a:spLocks noGrp="1"/>
          </p:cNvSpPr>
          <p:nvPr>
            <p:ph type="dt" sz="half" idx="10"/>
          </p:nvPr>
        </p:nvSpPr>
        <p:spPr/>
        <p:txBody>
          <a:bodyPr/>
          <a:lstStyle/>
          <a:p>
            <a:fld id="{FDF3167B-FAB2-4064-BC20-4CA053C862DA}" type="datetime4">
              <a:rPr lang="en-GB" smtClean="0"/>
              <a:t>22 March 2018</a:t>
            </a:fld>
            <a:endParaRPr lang="en-GB" dirty="0"/>
          </a:p>
        </p:txBody>
      </p:sp>
      <p:sp>
        <p:nvSpPr>
          <p:cNvPr id="6" name="TextBox 5"/>
          <p:cNvSpPr txBox="1"/>
          <p:nvPr/>
        </p:nvSpPr>
        <p:spPr>
          <a:xfrm>
            <a:off x="323528" y="1412776"/>
            <a:ext cx="8208912" cy="646331"/>
          </a:xfrm>
          <a:prstGeom prst="rect">
            <a:avLst/>
          </a:prstGeom>
          <a:noFill/>
        </p:spPr>
        <p:txBody>
          <a:bodyPr wrap="square" rtlCol="0">
            <a:spAutoFit/>
          </a:bodyPr>
          <a:lstStyle/>
          <a:p>
            <a:r>
              <a:rPr lang="en-US" dirty="0"/>
              <a:t>FIGURE 7. Estimated impact of interventions on cumulative number of Ebola cases, with and without corrected data*— </a:t>
            </a:r>
            <a:r>
              <a:rPr lang="en-US" dirty="0" err="1"/>
              <a:t>EbolaResponse</a:t>
            </a:r>
            <a:r>
              <a:rPr lang="en-US" dirty="0"/>
              <a:t> modeling tool, Liberia, 2014</a:t>
            </a:r>
            <a:endParaRPr lang="en-GB" dirty="0"/>
          </a:p>
        </p:txBody>
      </p:sp>
      <p:sp>
        <p:nvSpPr>
          <p:cNvPr id="7" name="TextBox 6"/>
          <p:cNvSpPr txBox="1"/>
          <p:nvPr/>
        </p:nvSpPr>
        <p:spPr>
          <a:xfrm>
            <a:off x="323528" y="5589240"/>
            <a:ext cx="4134465" cy="369332"/>
          </a:xfrm>
          <a:prstGeom prst="rect">
            <a:avLst/>
          </a:prstGeom>
          <a:noFill/>
        </p:spPr>
        <p:txBody>
          <a:bodyPr wrap="none" rtlCol="0">
            <a:spAutoFit/>
          </a:bodyPr>
          <a:lstStyle/>
          <a:p>
            <a:r>
              <a:rPr lang="en-GB" dirty="0"/>
              <a:t>Meltzer et al: </a:t>
            </a:r>
            <a:r>
              <a:rPr lang="en-GB" dirty="0" smtClean="0"/>
              <a:t>MMWR; </a:t>
            </a:r>
            <a:r>
              <a:rPr lang="en-GB" dirty="0"/>
              <a:t>2014 / 63(03);1-14 </a:t>
            </a:r>
          </a:p>
        </p:txBody>
      </p:sp>
    </p:spTree>
    <p:extLst>
      <p:ext uri="{BB962C8B-B14F-4D97-AF65-F5344CB8AC3E}">
        <p14:creationId xmlns:p14="http://schemas.microsoft.com/office/powerpoint/2010/main" val="1047587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Reflections</a:t>
            </a:r>
            <a:endParaRPr lang="en-GB" dirty="0"/>
          </a:p>
        </p:txBody>
      </p:sp>
      <p:sp>
        <p:nvSpPr>
          <p:cNvPr id="3" name="Content Placeholder 2"/>
          <p:cNvSpPr>
            <a:spLocks noGrp="1"/>
          </p:cNvSpPr>
          <p:nvPr>
            <p:ph idx="1"/>
          </p:nvPr>
        </p:nvSpPr>
        <p:spPr>
          <a:xfrm>
            <a:off x="457200" y="1340768"/>
            <a:ext cx="8229600" cy="4525963"/>
          </a:xfrm>
        </p:spPr>
        <p:txBody>
          <a:bodyPr>
            <a:normAutofit fontScale="77500" lnSpcReduction="20000"/>
          </a:bodyPr>
          <a:lstStyle/>
          <a:p>
            <a:pPr>
              <a:lnSpc>
                <a:spcPct val="120000"/>
              </a:lnSpc>
              <a:spcAft>
                <a:spcPts val="600"/>
              </a:spcAft>
            </a:pPr>
            <a:r>
              <a:rPr lang="en-GB" dirty="0" smtClean="0"/>
              <a:t>Quantitative decision support is needed in the field with “real-time” interaction with decision makers</a:t>
            </a:r>
          </a:p>
          <a:p>
            <a:pPr>
              <a:lnSpc>
                <a:spcPct val="120000"/>
              </a:lnSpc>
              <a:spcAft>
                <a:spcPts val="600"/>
              </a:spcAft>
            </a:pPr>
            <a:r>
              <a:rPr lang="en-GB" dirty="0" smtClean="0"/>
              <a:t>Better balance between quick/simple and slower/complex work – speed is important</a:t>
            </a:r>
          </a:p>
          <a:p>
            <a:pPr>
              <a:lnSpc>
                <a:spcPct val="120000"/>
              </a:lnSpc>
              <a:spcAft>
                <a:spcPts val="600"/>
              </a:spcAft>
            </a:pPr>
            <a:r>
              <a:rPr lang="en-GB" dirty="0" smtClean="0"/>
              <a:t>Interventions/ health services just as important as epidemiology</a:t>
            </a:r>
          </a:p>
          <a:p>
            <a:pPr>
              <a:lnSpc>
                <a:spcPct val="120000"/>
              </a:lnSpc>
              <a:spcAft>
                <a:spcPts val="600"/>
              </a:spcAft>
            </a:pPr>
            <a:r>
              <a:rPr lang="en-GB" dirty="0" smtClean="0"/>
              <a:t>Menu of options usually very limited</a:t>
            </a:r>
          </a:p>
          <a:p>
            <a:pPr>
              <a:lnSpc>
                <a:spcPct val="120000"/>
              </a:lnSpc>
              <a:spcAft>
                <a:spcPts val="600"/>
              </a:spcAft>
            </a:pPr>
            <a:r>
              <a:rPr lang="en-GB" dirty="0" smtClean="0"/>
              <a:t>What is the appropriate role of forecasting?</a:t>
            </a:r>
          </a:p>
          <a:p>
            <a:pPr>
              <a:lnSpc>
                <a:spcPct val="120000"/>
              </a:lnSpc>
              <a:spcAft>
                <a:spcPts val="600"/>
              </a:spcAft>
            </a:pPr>
            <a:r>
              <a:rPr lang="en-GB" dirty="0"/>
              <a:t>Data collection guided by decision analysis objectives</a:t>
            </a:r>
          </a:p>
          <a:p>
            <a:pPr>
              <a:lnSpc>
                <a:spcPct val="120000"/>
              </a:lnSpc>
              <a:spcAft>
                <a:spcPts val="600"/>
              </a:spcAft>
            </a:pPr>
            <a:r>
              <a:rPr lang="en-GB" dirty="0" smtClean="0"/>
              <a:t>Data sharing issues need to be addressed</a:t>
            </a:r>
          </a:p>
        </p:txBody>
      </p:sp>
      <p:sp>
        <p:nvSpPr>
          <p:cNvPr id="4" name="Date Placeholder 3"/>
          <p:cNvSpPr>
            <a:spLocks noGrp="1"/>
          </p:cNvSpPr>
          <p:nvPr>
            <p:ph type="dt" sz="half" idx="10"/>
          </p:nvPr>
        </p:nvSpPr>
        <p:spPr/>
        <p:txBody>
          <a:bodyPr/>
          <a:lstStyle/>
          <a:p>
            <a:fld id="{FDF3167B-FAB2-4064-BC20-4CA053C862DA}" type="datetime4">
              <a:rPr lang="en-GB" smtClean="0"/>
              <a:t>20 March 2018</a:t>
            </a:fld>
            <a:endParaRPr lang="en-GB" dirty="0"/>
          </a:p>
        </p:txBody>
      </p:sp>
    </p:spTree>
    <p:extLst>
      <p:ext uri="{BB962C8B-B14F-4D97-AF65-F5344CB8AC3E}">
        <p14:creationId xmlns:p14="http://schemas.microsoft.com/office/powerpoint/2010/main" val="18424235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337435"/>
            <a:ext cx="9192197" cy="13767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327651" y="4443980"/>
            <a:ext cx="4828034" cy="1001244"/>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endParaRPr>
          </a:p>
        </p:txBody>
      </p:sp>
      <p:sp>
        <p:nvSpPr>
          <p:cNvPr id="2" name="Title 1"/>
          <p:cNvSpPr>
            <a:spLocks noGrp="1"/>
          </p:cNvSpPr>
          <p:nvPr>
            <p:ph type="title"/>
          </p:nvPr>
        </p:nvSpPr>
        <p:spPr>
          <a:xfrm>
            <a:off x="4499992" y="4515988"/>
            <a:ext cx="4558527" cy="817859"/>
          </a:xfrm>
        </p:spPr>
        <p:txBody>
          <a:bodyPr>
            <a:noAutofit/>
          </a:bodyPr>
          <a:lstStyle/>
          <a:p>
            <a:r>
              <a:rPr lang="en-GB" sz="6600" cap="all" smtClean="0">
                <a:solidFill>
                  <a:srgbClr val="227EBB"/>
                </a:solidFill>
              </a:rPr>
              <a:t> Thank </a:t>
            </a:r>
            <a:r>
              <a:rPr lang="en-GB" sz="6600" cap="all" dirty="0" smtClean="0">
                <a:solidFill>
                  <a:srgbClr val="227EBB"/>
                </a:solidFill>
              </a:rPr>
              <a:t>you</a:t>
            </a:r>
            <a:endParaRPr lang="en-GB" sz="6600" cap="all" dirty="0">
              <a:solidFill>
                <a:srgbClr val="227EBB"/>
              </a:solidFill>
            </a:endParaRPr>
          </a:p>
        </p:txBody>
      </p:sp>
      <p:sp>
        <p:nvSpPr>
          <p:cNvPr id="7" name="Rectangle 6"/>
          <p:cNvSpPr/>
          <p:nvPr/>
        </p:nvSpPr>
        <p:spPr>
          <a:xfrm>
            <a:off x="-36512" y="5877272"/>
            <a:ext cx="9180512" cy="980727"/>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p:cNvGrpSpPr/>
          <p:nvPr/>
        </p:nvGrpSpPr>
        <p:grpSpPr>
          <a:xfrm>
            <a:off x="6872344" y="6073200"/>
            <a:ext cx="1886657" cy="569706"/>
            <a:chOff x="5525840" y="3530278"/>
            <a:chExt cx="1886657" cy="569706"/>
          </a:xfrm>
        </p:grpSpPr>
        <p:sp>
          <p:nvSpPr>
            <p:cNvPr id="9" name="TextBox 8"/>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chemeClr val="bg1"/>
                  </a:solidFill>
                  <a:latin typeface="Corbel" panose="020B0503020204020204" pitchFamily="34" charset="0"/>
                </a:rPr>
                <a:t>Health</a:t>
              </a:r>
              <a:endParaRPr lang="en-GB" sz="1000" cap="all" baseline="0" dirty="0">
                <a:solidFill>
                  <a:schemeClr val="bg1"/>
                </a:solidFill>
                <a:latin typeface="Corbel" panose="020B0503020204020204" pitchFamily="34" charset="0"/>
              </a:endParaRPr>
            </a:p>
          </p:txBody>
        </p:sp>
        <p:grpSp>
          <p:nvGrpSpPr>
            <p:cNvPr id="10" name="Group 9"/>
            <p:cNvGrpSpPr/>
            <p:nvPr userDrawn="1"/>
          </p:nvGrpSpPr>
          <p:grpSpPr>
            <a:xfrm>
              <a:off x="5525840" y="3618320"/>
              <a:ext cx="1879457" cy="481664"/>
              <a:chOff x="5525840" y="3618320"/>
              <a:chExt cx="1879457" cy="481664"/>
            </a:xfrm>
          </p:grpSpPr>
          <p:sp>
            <p:nvSpPr>
              <p:cNvPr id="11" name="TextBox 10"/>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chemeClr val="bg1"/>
                    </a:solidFill>
                    <a:latin typeface="Corbel" panose="020B0503020204020204" pitchFamily="34" charset="0"/>
                  </a:rPr>
                  <a:t>programme</a:t>
                </a:r>
                <a:endParaRPr lang="en-GB" sz="1100" cap="none" spc="-80" dirty="0">
                  <a:solidFill>
                    <a:schemeClr val="bg1"/>
                  </a:solidFill>
                  <a:latin typeface="Corbel" panose="020B0503020204020204" pitchFamily="34" charset="0"/>
                </a:endParaRPr>
              </a:p>
            </p:txBody>
          </p:sp>
          <p:sp>
            <p:nvSpPr>
              <p:cNvPr id="12" name="TextBox 11"/>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chemeClr val="bg1"/>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chemeClr val="bg1"/>
                  </a:solidFill>
                  <a:latin typeface="Leelawadee" panose="020B0502040204020203" pitchFamily="34" charset="-34"/>
                  <a:ea typeface="Lato Heavy" panose="020F0502020204030203" pitchFamily="34" charset="0"/>
                  <a:cs typeface="Leelawadee" panose="020B0502040204020203" pitchFamily="34" charset="-34"/>
                </a:endParaRPr>
              </a:p>
            </p:txBody>
          </p:sp>
        </p:grpSp>
      </p:grpSp>
      <p:pic>
        <p:nvPicPr>
          <p:cNvPr id="13" name="Picture 1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5536" y="6021288"/>
            <a:ext cx="2102210" cy="644562"/>
          </a:xfrm>
          <a:prstGeom prst="rect">
            <a:avLst/>
          </a:prstGeom>
        </p:spPr>
      </p:pic>
      <p:sp>
        <p:nvSpPr>
          <p:cNvPr id="14" name="TextBox 13"/>
          <p:cNvSpPr txBox="1"/>
          <p:nvPr/>
        </p:nvSpPr>
        <p:spPr>
          <a:xfrm>
            <a:off x="323528" y="5661248"/>
            <a:ext cx="2736304" cy="261610"/>
          </a:xfrm>
          <a:prstGeom prst="rect">
            <a:avLst/>
          </a:prstGeom>
          <a:noFill/>
        </p:spPr>
        <p:txBody>
          <a:bodyPr wrap="square" rtlCol="0">
            <a:spAutoFit/>
          </a:bodyPr>
          <a:lstStyle/>
          <a:p>
            <a:r>
              <a:rPr lang="en-GB" sz="1100" dirty="0" smtClean="0">
                <a:solidFill>
                  <a:schemeClr val="bg1"/>
                </a:solidFill>
              </a:rPr>
              <a:t>Photo: WHO/Lorenzo Pezzoli</a:t>
            </a:r>
            <a:endParaRPr lang="en-GB" sz="1100" dirty="0">
              <a:solidFill>
                <a:schemeClr val="bg1"/>
              </a:solidFill>
            </a:endParaRPr>
          </a:p>
        </p:txBody>
      </p:sp>
    </p:spTree>
    <p:extLst>
      <p:ext uri="{BB962C8B-B14F-4D97-AF65-F5344CB8AC3E}">
        <p14:creationId xmlns:p14="http://schemas.microsoft.com/office/powerpoint/2010/main" val="1061620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5584304" y="2060848"/>
            <a:ext cx="0" cy="252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6" idx="2"/>
          </p:cNvCxnSpPr>
          <p:nvPr/>
        </p:nvCxnSpPr>
        <p:spPr>
          <a:xfrm flipH="1">
            <a:off x="1363452" y="2060848"/>
            <a:ext cx="20960" cy="378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 idx="2"/>
          </p:cNvCxnSpPr>
          <p:nvPr/>
        </p:nvCxnSpPr>
        <p:spPr>
          <a:xfrm>
            <a:off x="3455876" y="1980426"/>
            <a:ext cx="28482" cy="359906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61278"/>
            <a:ext cx="9144000" cy="1143000"/>
          </a:xfrm>
        </p:spPr>
        <p:txBody>
          <a:bodyPr>
            <a:normAutofit/>
          </a:bodyPr>
          <a:lstStyle/>
          <a:p>
            <a:pPr algn="ctr"/>
            <a:r>
              <a:rPr lang="en-GB" dirty="0"/>
              <a:t>How is WHE Structured</a:t>
            </a:r>
          </a:p>
        </p:txBody>
      </p:sp>
      <p:sp>
        <p:nvSpPr>
          <p:cNvPr id="3" name="Rectangle 2"/>
          <p:cNvSpPr/>
          <p:nvPr/>
        </p:nvSpPr>
        <p:spPr>
          <a:xfrm>
            <a:off x="2699792" y="1332354"/>
            <a:ext cx="1512168" cy="648072"/>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Office of the Deputy Director General</a:t>
            </a:r>
            <a:endParaRPr lang="en-US" sz="1400" dirty="0"/>
          </a:p>
        </p:txBody>
      </p:sp>
      <p:sp>
        <p:nvSpPr>
          <p:cNvPr id="5" name="Rectangle 4"/>
          <p:cNvSpPr/>
          <p:nvPr/>
        </p:nvSpPr>
        <p:spPr>
          <a:xfrm>
            <a:off x="7236296" y="1350356"/>
            <a:ext cx="1368152" cy="61206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External Relations Communications</a:t>
            </a:r>
            <a:endParaRPr lang="en-US" sz="1200" dirty="0"/>
          </a:p>
        </p:txBody>
      </p:sp>
      <p:grpSp>
        <p:nvGrpSpPr>
          <p:cNvPr id="35" name="Group 34"/>
          <p:cNvGrpSpPr/>
          <p:nvPr/>
        </p:nvGrpSpPr>
        <p:grpSpPr>
          <a:xfrm>
            <a:off x="683568" y="2204864"/>
            <a:ext cx="1359768" cy="3641962"/>
            <a:chOff x="2123728" y="2204864"/>
            <a:chExt cx="1359768" cy="3641962"/>
          </a:xfrm>
        </p:grpSpPr>
        <p:sp>
          <p:nvSpPr>
            <p:cNvPr id="7" name="Rectangle 6"/>
            <p:cNvSpPr/>
            <p:nvPr/>
          </p:nvSpPr>
          <p:spPr>
            <a:xfrm>
              <a:off x="2123728" y="2204864"/>
              <a:ext cx="1359768" cy="43204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Headquarters</a:t>
              </a:r>
              <a:endParaRPr lang="en-US" sz="1400" dirty="0"/>
            </a:p>
          </p:txBody>
        </p:sp>
        <p:sp>
          <p:nvSpPr>
            <p:cNvPr id="8" name="Rectangle 7"/>
            <p:cNvSpPr/>
            <p:nvPr/>
          </p:nvSpPr>
          <p:spPr>
            <a:xfrm>
              <a:off x="2220888" y="3413736"/>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Infectious Hazards Management</a:t>
              </a:r>
              <a:endParaRPr lang="en-US" sz="1200" dirty="0"/>
            </a:p>
          </p:txBody>
        </p:sp>
        <p:sp>
          <p:nvSpPr>
            <p:cNvPr id="13" name="Rectangle 12"/>
            <p:cNvSpPr/>
            <p:nvPr/>
          </p:nvSpPr>
          <p:spPr>
            <a:xfrm>
              <a:off x="2220888" y="4046544"/>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Health Emergency Information</a:t>
              </a:r>
              <a:endParaRPr lang="en-US" sz="1200" dirty="0"/>
            </a:p>
          </p:txBody>
        </p:sp>
        <p:sp>
          <p:nvSpPr>
            <p:cNvPr id="14" name="Rectangle 13"/>
            <p:cNvSpPr/>
            <p:nvPr/>
          </p:nvSpPr>
          <p:spPr>
            <a:xfrm>
              <a:off x="2220888" y="4679352"/>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Country Preparedness &amp; IHR</a:t>
              </a:r>
              <a:endParaRPr lang="en-US" sz="1200" dirty="0"/>
            </a:p>
          </p:txBody>
        </p:sp>
        <p:sp>
          <p:nvSpPr>
            <p:cNvPr id="15" name="Rectangle 14"/>
            <p:cNvSpPr/>
            <p:nvPr/>
          </p:nvSpPr>
          <p:spPr>
            <a:xfrm>
              <a:off x="2220888" y="2780928"/>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Emergency Management &amp; Operations</a:t>
              </a:r>
              <a:endParaRPr lang="en-US" sz="1200" dirty="0"/>
            </a:p>
          </p:txBody>
        </p:sp>
        <p:sp>
          <p:nvSpPr>
            <p:cNvPr id="16" name="Rectangle 15"/>
            <p:cNvSpPr/>
            <p:nvPr/>
          </p:nvSpPr>
          <p:spPr>
            <a:xfrm>
              <a:off x="2199928" y="5312161"/>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Management and Administration</a:t>
              </a:r>
              <a:endParaRPr lang="en-US" sz="1200" dirty="0"/>
            </a:p>
          </p:txBody>
        </p:sp>
      </p:grpSp>
      <p:grpSp>
        <p:nvGrpSpPr>
          <p:cNvPr id="36" name="Group 35"/>
          <p:cNvGrpSpPr/>
          <p:nvPr/>
        </p:nvGrpSpPr>
        <p:grpSpPr>
          <a:xfrm>
            <a:off x="2787706" y="2204864"/>
            <a:ext cx="1368152" cy="3528392"/>
            <a:chOff x="4391980" y="2204864"/>
            <a:chExt cx="1368152" cy="3528392"/>
          </a:xfrm>
          <a:solidFill>
            <a:srgbClr val="FFC000"/>
          </a:solidFill>
        </p:grpSpPr>
        <p:sp>
          <p:nvSpPr>
            <p:cNvPr id="6" name="Rectangle 5"/>
            <p:cNvSpPr/>
            <p:nvPr/>
          </p:nvSpPr>
          <p:spPr>
            <a:xfrm>
              <a:off x="4391980" y="2204864"/>
              <a:ext cx="1368152" cy="43555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Regional Offices</a:t>
              </a:r>
              <a:endParaRPr lang="en-US" sz="1400" dirty="0"/>
            </a:p>
          </p:txBody>
        </p:sp>
        <p:sp>
          <p:nvSpPr>
            <p:cNvPr id="17" name="Rectangle 16"/>
            <p:cNvSpPr/>
            <p:nvPr/>
          </p:nvSpPr>
          <p:spPr>
            <a:xfrm>
              <a:off x="4391980" y="2780928"/>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AFRO</a:t>
              </a:r>
              <a:endParaRPr lang="en-US" sz="1200" dirty="0"/>
            </a:p>
          </p:txBody>
        </p:sp>
        <p:sp>
          <p:nvSpPr>
            <p:cNvPr id="24" name="Rectangle 23"/>
            <p:cNvSpPr/>
            <p:nvPr/>
          </p:nvSpPr>
          <p:spPr>
            <a:xfrm>
              <a:off x="4391980" y="3284984"/>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AMRO/PAHO</a:t>
              </a:r>
              <a:endParaRPr lang="en-US" sz="1200" dirty="0"/>
            </a:p>
          </p:txBody>
        </p:sp>
        <p:sp>
          <p:nvSpPr>
            <p:cNvPr id="25" name="Rectangle 24"/>
            <p:cNvSpPr/>
            <p:nvPr/>
          </p:nvSpPr>
          <p:spPr>
            <a:xfrm>
              <a:off x="4391980" y="3789040"/>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EMRO</a:t>
              </a:r>
              <a:endParaRPr lang="en-US" sz="1200" dirty="0"/>
            </a:p>
          </p:txBody>
        </p:sp>
        <p:sp>
          <p:nvSpPr>
            <p:cNvPr id="26" name="Rectangle 25"/>
            <p:cNvSpPr/>
            <p:nvPr/>
          </p:nvSpPr>
          <p:spPr>
            <a:xfrm>
              <a:off x="4391980" y="4293096"/>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EURO</a:t>
              </a:r>
              <a:endParaRPr lang="en-US" sz="1200" dirty="0"/>
            </a:p>
          </p:txBody>
        </p:sp>
        <p:sp>
          <p:nvSpPr>
            <p:cNvPr id="27" name="Rectangle 26"/>
            <p:cNvSpPr/>
            <p:nvPr/>
          </p:nvSpPr>
          <p:spPr>
            <a:xfrm>
              <a:off x="4391980" y="4797152"/>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SEARO</a:t>
              </a:r>
              <a:endParaRPr lang="en-US" sz="1200" dirty="0"/>
            </a:p>
          </p:txBody>
        </p:sp>
        <p:sp>
          <p:nvSpPr>
            <p:cNvPr id="28" name="Rectangle 27"/>
            <p:cNvSpPr/>
            <p:nvPr/>
          </p:nvSpPr>
          <p:spPr>
            <a:xfrm>
              <a:off x="4391980" y="5301209"/>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WPRO</a:t>
              </a:r>
              <a:endParaRPr lang="en-US" sz="1200" dirty="0"/>
            </a:p>
          </p:txBody>
        </p:sp>
      </p:grpSp>
      <p:grpSp>
        <p:nvGrpSpPr>
          <p:cNvPr id="37" name="Group 36"/>
          <p:cNvGrpSpPr/>
          <p:nvPr/>
        </p:nvGrpSpPr>
        <p:grpSpPr>
          <a:xfrm>
            <a:off x="4900228" y="2204864"/>
            <a:ext cx="1368152" cy="2664296"/>
            <a:chOff x="6340388" y="2204864"/>
            <a:chExt cx="1368152" cy="2664296"/>
          </a:xfrm>
          <a:solidFill>
            <a:srgbClr val="00B050"/>
          </a:solidFill>
        </p:grpSpPr>
        <p:sp>
          <p:nvSpPr>
            <p:cNvPr id="30" name="Rectangle 29"/>
            <p:cNvSpPr/>
            <p:nvPr/>
          </p:nvSpPr>
          <p:spPr>
            <a:xfrm>
              <a:off x="6340388" y="2204864"/>
              <a:ext cx="1368152" cy="43555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Country Offices</a:t>
              </a:r>
              <a:endParaRPr lang="en-US" sz="1400" dirty="0"/>
            </a:p>
          </p:txBody>
        </p:sp>
        <p:sp>
          <p:nvSpPr>
            <p:cNvPr id="31" name="Rectangle 30"/>
            <p:cNvSpPr/>
            <p:nvPr/>
          </p:nvSpPr>
          <p:spPr>
            <a:xfrm>
              <a:off x="6340388" y="2780928"/>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1</a:t>
              </a:r>
              <a:endParaRPr lang="en-US" sz="1200" dirty="0"/>
            </a:p>
          </p:txBody>
        </p:sp>
        <p:sp>
          <p:nvSpPr>
            <p:cNvPr id="32" name="Rectangle 31"/>
            <p:cNvSpPr/>
            <p:nvPr/>
          </p:nvSpPr>
          <p:spPr>
            <a:xfrm>
              <a:off x="6340388" y="3332990"/>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2</a:t>
              </a:r>
              <a:endParaRPr lang="en-US" sz="1200" dirty="0"/>
            </a:p>
          </p:txBody>
        </p:sp>
        <p:sp>
          <p:nvSpPr>
            <p:cNvPr id="33" name="Rectangle 32"/>
            <p:cNvSpPr/>
            <p:nvPr/>
          </p:nvSpPr>
          <p:spPr>
            <a:xfrm>
              <a:off x="6340388" y="3885052"/>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3</a:t>
              </a:r>
              <a:endParaRPr lang="en-US" sz="1200" dirty="0"/>
            </a:p>
          </p:txBody>
        </p:sp>
        <p:sp>
          <p:nvSpPr>
            <p:cNvPr id="34" name="Rectangle 33"/>
            <p:cNvSpPr/>
            <p:nvPr/>
          </p:nvSpPr>
          <p:spPr>
            <a:xfrm>
              <a:off x="6340388" y="4437113"/>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Other</a:t>
              </a:r>
              <a:endParaRPr lang="en-US" sz="1200" dirty="0"/>
            </a:p>
          </p:txBody>
        </p:sp>
      </p:grpSp>
      <p:cxnSp>
        <p:nvCxnSpPr>
          <p:cNvPr id="41" name="Straight Connector 40"/>
          <p:cNvCxnSpPr/>
          <p:nvPr/>
        </p:nvCxnSpPr>
        <p:spPr>
          <a:xfrm>
            <a:off x="1384412" y="2060848"/>
            <a:ext cx="419989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259317" y="2092837"/>
            <a:ext cx="1368152" cy="61206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R&amp;D Blueprint</a:t>
            </a:r>
            <a:endParaRPr lang="en-US" sz="1200" dirty="0"/>
          </a:p>
        </p:txBody>
      </p:sp>
      <p:cxnSp>
        <p:nvCxnSpPr>
          <p:cNvPr id="52" name="Straight Connector 51"/>
          <p:cNvCxnSpPr>
            <a:stCxn id="3" idx="3"/>
            <a:endCxn id="5" idx="1"/>
          </p:cNvCxnSpPr>
          <p:nvPr/>
        </p:nvCxnSpPr>
        <p:spPr>
          <a:xfrm>
            <a:off x="4211960" y="1656390"/>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48264" y="1656390"/>
            <a:ext cx="0" cy="742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0" idx="1"/>
          </p:cNvCxnSpPr>
          <p:nvPr/>
        </p:nvCxnSpPr>
        <p:spPr>
          <a:xfrm>
            <a:off x="6948264" y="2398871"/>
            <a:ext cx="31105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9425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 name="Straight Connector 48"/>
          <p:cNvCxnSpPr/>
          <p:nvPr/>
        </p:nvCxnSpPr>
        <p:spPr>
          <a:xfrm>
            <a:off x="5584304" y="2060848"/>
            <a:ext cx="0" cy="2520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16" idx="2"/>
          </p:cNvCxnSpPr>
          <p:nvPr/>
        </p:nvCxnSpPr>
        <p:spPr>
          <a:xfrm flipH="1">
            <a:off x="1363452" y="2060848"/>
            <a:ext cx="20960" cy="3785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 idx="2"/>
          </p:cNvCxnSpPr>
          <p:nvPr/>
        </p:nvCxnSpPr>
        <p:spPr>
          <a:xfrm>
            <a:off x="3455876" y="1980426"/>
            <a:ext cx="28482" cy="3599067"/>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0" y="61278"/>
            <a:ext cx="9144000" cy="1143000"/>
          </a:xfrm>
        </p:spPr>
        <p:txBody>
          <a:bodyPr>
            <a:normAutofit/>
          </a:bodyPr>
          <a:lstStyle/>
          <a:p>
            <a:pPr algn="ctr"/>
            <a:r>
              <a:rPr lang="en-GB" dirty="0" smtClean="0"/>
              <a:t>How is WHE Structured</a:t>
            </a:r>
            <a:endParaRPr lang="en-GB" dirty="0"/>
          </a:p>
        </p:txBody>
      </p:sp>
      <p:sp>
        <p:nvSpPr>
          <p:cNvPr id="3" name="Rectangle 2"/>
          <p:cNvSpPr/>
          <p:nvPr/>
        </p:nvSpPr>
        <p:spPr>
          <a:xfrm>
            <a:off x="2699792" y="1332354"/>
            <a:ext cx="1512168" cy="648072"/>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Office of the Deputy Director </a:t>
            </a:r>
            <a:r>
              <a:rPr lang="en-GB" sz="1400" dirty="0" smtClean="0"/>
              <a:t>General</a:t>
            </a:r>
            <a:endParaRPr lang="en-US" sz="1400" dirty="0"/>
          </a:p>
        </p:txBody>
      </p:sp>
      <p:sp>
        <p:nvSpPr>
          <p:cNvPr id="5" name="Rectangle 4"/>
          <p:cNvSpPr/>
          <p:nvPr/>
        </p:nvSpPr>
        <p:spPr>
          <a:xfrm>
            <a:off x="7236296" y="1350356"/>
            <a:ext cx="1368152" cy="61206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External Relations Communications</a:t>
            </a:r>
            <a:endParaRPr lang="en-US" sz="1200" dirty="0"/>
          </a:p>
        </p:txBody>
      </p:sp>
      <p:grpSp>
        <p:nvGrpSpPr>
          <p:cNvPr id="35" name="Group 34"/>
          <p:cNvGrpSpPr/>
          <p:nvPr/>
        </p:nvGrpSpPr>
        <p:grpSpPr>
          <a:xfrm>
            <a:off x="683568" y="2204864"/>
            <a:ext cx="1359768" cy="3641962"/>
            <a:chOff x="2123728" y="2204864"/>
            <a:chExt cx="1359768" cy="3641962"/>
          </a:xfrm>
        </p:grpSpPr>
        <p:sp>
          <p:nvSpPr>
            <p:cNvPr id="7" name="Rectangle 6"/>
            <p:cNvSpPr/>
            <p:nvPr/>
          </p:nvSpPr>
          <p:spPr>
            <a:xfrm>
              <a:off x="2123728" y="2204864"/>
              <a:ext cx="1359768" cy="43204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Headquarters</a:t>
              </a:r>
              <a:endParaRPr lang="en-US" sz="1400" dirty="0"/>
            </a:p>
          </p:txBody>
        </p:sp>
        <p:sp>
          <p:nvSpPr>
            <p:cNvPr id="8" name="Rectangle 7"/>
            <p:cNvSpPr/>
            <p:nvPr/>
          </p:nvSpPr>
          <p:spPr>
            <a:xfrm>
              <a:off x="2220888" y="3413736"/>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Infectious Hazards Management</a:t>
              </a:r>
              <a:endParaRPr lang="en-US" sz="1200" dirty="0"/>
            </a:p>
          </p:txBody>
        </p:sp>
        <p:sp>
          <p:nvSpPr>
            <p:cNvPr id="13" name="Rectangle 12"/>
            <p:cNvSpPr/>
            <p:nvPr/>
          </p:nvSpPr>
          <p:spPr>
            <a:xfrm>
              <a:off x="2220888" y="4046544"/>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Health Emergency Information</a:t>
              </a:r>
              <a:endParaRPr lang="en-US" sz="1200" dirty="0"/>
            </a:p>
          </p:txBody>
        </p:sp>
        <p:sp>
          <p:nvSpPr>
            <p:cNvPr id="14" name="Rectangle 13"/>
            <p:cNvSpPr/>
            <p:nvPr/>
          </p:nvSpPr>
          <p:spPr>
            <a:xfrm>
              <a:off x="2220888" y="4679352"/>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Country Preparedness &amp; IHR</a:t>
              </a:r>
              <a:endParaRPr lang="en-US" sz="1200" dirty="0"/>
            </a:p>
          </p:txBody>
        </p:sp>
        <p:sp>
          <p:nvSpPr>
            <p:cNvPr id="15" name="Rectangle 14"/>
            <p:cNvSpPr/>
            <p:nvPr/>
          </p:nvSpPr>
          <p:spPr>
            <a:xfrm>
              <a:off x="2220888" y="2780928"/>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Emergency Management &amp; Operations</a:t>
              </a:r>
              <a:endParaRPr lang="en-US" sz="1200" dirty="0"/>
            </a:p>
          </p:txBody>
        </p:sp>
        <p:sp>
          <p:nvSpPr>
            <p:cNvPr id="16" name="Rectangle 15"/>
            <p:cNvSpPr/>
            <p:nvPr/>
          </p:nvSpPr>
          <p:spPr>
            <a:xfrm>
              <a:off x="2199928" y="5312161"/>
              <a:ext cx="1207368" cy="534665"/>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Management and Administration</a:t>
              </a:r>
              <a:endParaRPr lang="en-US" sz="1200" dirty="0"/>
            </a:p>
          </p:txBody>
        </p:sp>
      </p:grpSp>
      <p:grpSp>
        <p:nvGrpSpPr>
          <p:cNvPr id="36" name="Group 35"/>
          <p:cNvGrpSpPr/>
          <p:nvPr/>
        </p:nvGrpSpPr>
        <p:grpSpPr>
          <a:xfrm>
            <a:off x="2787706" y="2204864"/>
            <a:ext cx="1368152" cy="3528392"/>
            <a:chOff x="4391980" y="2204864"/>
            <a:chExt cx="1368152" cy="3528392"/>
          </a:xfrm>
          <a:solidFill>
            <a:srgbClr val="FFC000"/>
          </a:solidFill>
        </p:grpSpPr>
        <p:sp>
          <p:nvSpPr>
            <p:cNvPr id="6" name="Rectangle 5"/>
            <p:cNvSpPr/>
            <p:nvPr/>
          </p:nvSpPr>
          <p:spPr>
            <a:xfrm>
              <a:off x="4391980" y="2204864"/>
              <a:ext cx="1368152" cy="43555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Regional Offices</a:t>
              </a:r>
              <a:endParaRPr lang="en-US" sz="1400" dirty="0"/>
            </a:p>
          </p:txBody>
        </p:sp>
        <p:sp>
          <p:nvSpPr>
            <p:cNvPr id="17" name="Rectangle 16"/>
            <p:cNvSpPr/>
            <p:nvPr/>
          </p:nvSpPr>
          <p:spPr>
            <a:xfrm>
              <a:off x="4391980" y="2780928"/>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AFRO</a:t>
              </a:r>
              <a:endParaRPr lang="en-US" sz="1200" dirty="0"/>
            </a:p>
          </p:txBody>
        </p:sp>
        <p:sp>
          <p:nvSpPr>
            <p:cNvPr id="24" name="Rectangle 23"/>
            <p:cNvSpPr/>
            <p:nvPr/>
          </p:nvSpPr>
          <p:spPr>
            <a:xfrm>
              <a:off x="4391980" y="3284984"/>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AMRO/PAHO</a:t>
              </a:r>
              <a:endParaRPr lang="en-US" sz="1200" dirty="0"/>
            </a:p>
          </p:txBody>
        </p:sp>
        <p:sp>
          <p:nvSpPr>
            <p:cNvPr id="25" name="Rectangle 24"/>
            <p:cNvSpPr/>
            <p:nvPr/>
          </p:nvSpPr>
          <p:spPr>
            <a:xfrm>
              <a:off x="4391980" y="3789040"/>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EMRO</a:t>
              </a:r>
              <a:endParaRPr lang="en-US" sz="1200" dirty="0"/>
            </a:p>
          </p:txBody>
        </p:sp>
        <p:sp>
          <p:nvSpPr>
            <p:cNvPr id="26" name="Rectangle 25"/>
            <p:cNvSpPr/>
            <p:nvPr/>
          </p:nvSpPr>
          <p:spPr>
            <a:xfrm>
              <a:off x="4391980" y="4293096"/>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EURO</a:t>
              </a:r>
              <a:endParaRPr lang="en-US" sz="1200" dirty="0"/>
            </a:p>
          </p:txBody>
        </p:sp>
        <p:sp>
          <p:nvSpPr>
            <p:cNvPr id="27" name="Rectangle 26"/>
            <p:cNvSpPr/>
            <p:nvPr/>
          </p:nvSpPr>
          <p:spPr>
            <a:xfrm>
              <a:off x="4391980" y="4797152"/>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SEARO</a:t>
              </a:r>
              <a:endParaRPr lang="en-US" sz="1200" dirty="0"/>
            </a:p>
          </p:txBody>
        </p:sp>
        <p:sp>
          <p:nvSpPr>
            <p:cNvPr id="28" name="Rectangle 27"/>
            <p:cNvSpPr/>
            <p:nvPr/>
          </p:nvSpPr>
          <p:spPr>
            <a:xfrm>
              <a:off x="4391980" y="5301209"/>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WPRO</a:t>
              </a:r>
              <a:endParaRPr lang="en-US" sz="1200" dirty="0"/>
            </a:p>
          </p:txBody>
        </p:sp>
      </p:grpSp>
      <p:grpSp>
        <p:nvGrpSpPr>
          <p:cNvPr id="37" name="Group 36"/>
          <p:cNvGrpSpPr/>
          <p:nvPr/>
        </p:nvGrpSpPr>
        <p:grpSpPr>
          <a:xfrm>
            <a:off x="4900228" y="2204864"/>
            <a:ext cx="1368152" cy="2664296"/>
            <a:chOff x="6340388" y="2204864"/>
            <a:chExt cx="1368152" cy="2664296"/>
          </a:xfrm>
          <a:solidFill>
            <a:srgbClr val="00B050"/>
          </a:solidFill>
        </p:grpSpPr>
        <p:sp>
          <p:nvSpPr>
            <p:cNvPr id="30" name="Rectangle 29"/>
            <p:cNvSpPr/>
            <p:nvPr/>
          </p:nvSpPr>
          <p:spPr>
            <a:xfrm>
              <a:off x="6340388" y="2204864"/>
              <a:ext cx="1368152" cy="43555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Country Offices</a:t>
              </a:r>
              <a:endParaRPr lang="en-US" sz="1400" dirty="0"/>
            </a:p>
          </p:txBody>
        </p:sp>
        <p:sp>
          <p:nvSpPr>
            <p:cNvPr id="31" name="Rectangle 30"/>
            <p:cNvSpPr/>
            <p:nvPr/>
          </p:nvSpPr>
          <p:spPr>
            <a:xfrm>
              <a:off x="6340388" y="2780928"/>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1</a:t>
              </a:r>
              <a:endParaRPr lang="en-US" sz="1200" dirty="0"/>
            </a:p>
          </p:txBody>
        </p:sp>
        <p:sp>
          <p:nvSpPr>
            <p:cNvPr id="32" name="Rectangle 31"/>
            <p:cNvSpPr/>
            <p:nvPr/>
          </p:nvSpPr>
          <p:spPr>
            <a:xfrm>
              <a:off x="6340388" y="3332990"/>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2</a:t>
              </a:r>
              <a:endParaRPr lang="en-US" sz="1200" dirty="0"/>
            </a:p>
          </p:txBody>
        </p:sp>
        <p:sp>
          <p:nvSpPr>
            <p:cNvPr id="33" name="Rectangle 32"/>
            <p:cNvSpPr/>
            <p:nvPr/>
          </p:nvSpPr>
          <p:spPr>
            <a:xfrm>
              <a:off x="6340388" y="3885052"/>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Priority 3</a:t>
              </a:r>
              <a:endParaRPr lang="en-US" sz="1200" dirty="0"/>
            </a:p>
          </p:txBody>
        </p:sp>
        <p:sp>
          <p:nvSpPr>
            <p:cNvPr id="34" name="Rectangle 33"/>
            <p:cNvSpPr/>
            <p:nvPr/>
          </p:nvSpPr>
          <p:spPr>
            <a:xfrm>
              <a:off x="6340388" y="4437113"/>
              <a:ext cx="1368152" cy="43204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Other</a:t>
              </a:r>
              <a:endParaRPr lang="en-US" sz="1200" dirty="0"/>
            </a:p>
          </p:txBody>
        </p:sp>
      </p:grpSp>
      <p:cxnSp>
        <p:nvCxnSpPr>
          <p:cNvPr id="41" name="Straight Connector 40"/>
          <p:cNvCxnSpPr/>
          <p:nvPr/>
        </p:nvCxnSpPr>
        <p:spPr>
          <a:xfrm>
            <a:off x="1384412" y="2060848"/>
            <a:ext cx="4199892"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259317" y="2092837"/>
            <a:ext cx="1368152" cy="612068"/>
          </a:xfrm>
          <a:prstGeom prst="rect">
            <a:avLst/>
          </a:prstGeom>
          <a:solidFill>
            <a:srgbClr val="70BDD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t>R&amp;D Blueprint</a:t>
            </a:r>
            <a:endParaRPr lang="en-US" sz="1200" dirty="0"/>
          </a:p>
        </p:txBody>
      </p:sp>
      <p:cxnSp>
        <p:nvCxnSpPr>
          <p:cNvPr id="52" name="Straight Connector 51"/>
          <p:cNvCxnSpPr>
            <a:stCxn id="3" idx="3"/>
            <a:endCxn id="5" idx="1"/>
          </p:cNvCxnSpPr>
          <p:nvPr/>
        </p:nvCxnSpPr>
        <p:spPr>
          <a:xfrm>
            <a:off x="4211960" y="1656390"/>
            <a:ext cx="30243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948264" y="1656390"/>
            <a:ext cx="0" cy="7424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50" idx="1"/>
          </p:cNvCxnSpPr>
          <p:nvPr/>
        </p:nvCxnSpPr>
        <p:spPr>
          <a:xfrm>
            <a:off x="6948264" y="2398871"/>
            <a:ext cx="311053"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179512" y="3861048"/>
            <a:ext cx="2376264" cy="83026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3946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smtClean="0"/>
              <a:t>Health Emergency Information and Risk Assessment</a:t>
            </a:r>
            <a:endParaRPr lang="en-US" sz="3200"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18" name="Group 17"/>
          <p:cNvGrpSpPr/>
          <p:nvPr/>
        </p:nvGrpSpPr>
        <p:grpSpPr>
          <a:xfrm>
            <a:off x="683568" y="1905939"/>
            <a:ext cx="1102674" cy="1055787"/>
            <a:chOff x="827584" y="1545899"/>
            <a:chExt cx="1102674" cy="1055787"/>
          </a:xfrm>
        </p:grpSpPr>
        <p:sp>
          <p:nvSpPr>
            <p:cNvPr id="4" name="TextBox 3"/>
            <p:cNvSpPr txBox="1"/>
            <p:nvPr/>
          </p:nvSpPr>
          <p:spPr>
            <a:xfrm>
              <a:off x="827584" y="2232354"/>
              <a:ext cx="1102674" cy="369332"/>
            </a:xfrm>
            <a:prstGeom prst="rect">
              <a:avLst/>
            </a:prstGeom>
            <a:noFill/>
          </p:spPr>
          <p:txBody>
            <a:bodyPr wrap="none" rtlCol="0">
              <a:spAutoFit/>
            </a:bodyPr>
            <a:lstStyle/>
            <a:p>
              <a:r>
                <a:rPr lang="en-GB" dirty="0" smtClean="0"/>
                <a:t>Detection</a:t>
              </a:r>
              <a:endParaRPr lang="en-US" dirty="0"/>
            </a:p>
          </p:txBody>
        </p:sp>
        <p:pic>
          <p:nvPicPr>
            <p:cNvPr id="9" name="Picture 1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26893" y="1545899"/>
              <a:ext cx="504056" cy="59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9" name="Group 18"/>
          <p:cNvGrpSpPr/>
          <p:nvPr/>
        </p:nvGrpSpPr>
        <p:grpSpPr>
          <a:xfrm>
            <a:off x="2139772" y="1905939"/>
            <a:ext cx="1307281" cy="1055787"/>
            <a:chOff x="2195736" y="1545899"/>
            <a:chExt cx="1307281" cy="1055787"/>
          </a:xfrm>
        </p:grpSpPr>
        <p:sp>
          <p:nvSpPr>
            <p:cNvPr id="5" name="TextBox 4"/>
            <p:cNvSpPr txBox="1"/>
            <p:nvPr/>
          </p:nvSpPr>
          <p:spPr>
            <a:xfrm>
              <a:off x="2195736" y="2232354"/>
              <a:ext cx="1307281" cy="369332"/>
            </a:xfrm>
            <a:prstGeom prst="rect">
              <a:avLst/>
            </a:prstGeom>
            <a:noFill/>
          </p:spPr>
          <p:txBody>
            <a:bodyPr wrap="none" rtlCol="0">
              <a:spAutoFit/>
            </a:bodyPr>
            <a:lstStyle/>
            <a:p>
              <a:r>
                <a:rPr lang="en-GB" dirty="0" smtClean="0"/>
                <a:t> Verification</a:t>
              </a:r>
              <a:endParaRPr lang="en-US" dirty="0"/>
            </a:p>
          </p:txBody>
        </p:sp>
        <p:pic>
          <p:nvPicPr>
            <p:cNvPr id="10"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33352" y="1545899"/>
              <a:ext cx="432048" cy="562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1" name="Group 20"/>
          <p:cNvGrpSpPr/>
          <p:nvPr/>
        </p:nvGrpSpPr>
        <p:grpSpPr>
          <a:xfrm>
            <a:off x="5920428" y="1905939"/>
            <a:ext cx="1393395" cy="1332786"/>
            <a:chOff x="6156176" y="1545899"/>
            <a:chExt cx="1393395" cy="1332786"/>
          </a:xfrm>
        </p:grpSpPr>
        <p:sp>
          <p:nvSpPr>
            <p:cNvPr id="7" name="TextBox 6"/>
            <p:cNvSpPr txBox="1"/>
            <p:nvPr/>
          </p:nvSpPr>
          <p:spPr>
            <a:xfrm>
              <a:off x="6156176" y="2232354"/>
              <a:ext cx="1393395" cy="646331"/>
            </a:xfrm>
            <a:prstGeom prst="rect">
              <a:avLst/>
            </a:prstGeom>
            <a:noFill/>
          </p:spPr>
          <p:txBody>
            <a:bodyPr wrap="none" rtlCol="0">
              <a:spAutoFit/>
            </a:bodyPr>
            <a:lstStyle/>
            <a:p>
              <a:r>
                <a:rPr lang="en-GB" dirty="0" smtClean="0"/>
                <a:t> Investigate/ </a:t>
              </a:r>
            </a:p>
            <a:p>
              <a:pPr algn="ctr"/>
              <a:r>
                <a:rPr lang="en-GB" dirty="0" smtClean="0"/>
                <a:t>Respond</a:t>
              </a:r>
              <a:endParaRPr lang="en-US" dirty="0"/>
            </a:p>
          </p:txBody>
        </p:sp>
        <p:pic>
          <p:nvPicPr>
            <p:cNvPr id="12" name="Picture 1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46245" y="1545899"/>
              <a:ext cx="554274" cy="463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Group 21"/>
          <p:cNvGrpSpPr/>
          <p:nvPr/>
        </p:nvGrpSpPr>
        <p:grpSpPr>
          <a:xfrm>
            <a:off x="7408371" y="1905939"/>
            <a:ext cx="1158459" cy="1055787"/>
            <a:chOff x="7552387" y="1545899"/>
            <a:chExt cx="1158459" cy="1055787"/>
          </a:xfrm>
        </p:grpSpPr>
        <p:sp>
          <p:nvSpPr>
            <p:cNvPr id="13" name="TextBox 12"/>
            <p:cNvSpPr txBox="1"/>
            <p:nvPr/>
          </p:nvSpPr>
          <p:spPr>
            <a:xfrm>
              <a:off x="7552387" y="2232354"/>
              <a:ext cx="1158459" cy="369332"/>
            </a:xfrm>
            <a:prstGeom prst="rect">
              <a:avLst/>
            </a:prstGeom>
            <a:noFill/>
          </p:spPr>
          <p:txBody>
            <a:bodyPr wrap="none" rtlCol="0">
              <a:spAutoFit/>
            </a:bodyPr>
            <a:lstStyle/>
            <a:p>
              <a:r>
                <a:rPr lang="en-GB" dirty="0" smtClean="0"/>
                <a:t> Reporting</a:t>
              </a:r>
              <a:endParaRPr lang="en-US" dirty="0"/>
            </a:p>
          </p:txBody>
        </p:sp>
        <p:pic>
          <p:nvPicPr>
            <p:cNvPr id="14" name="Picture 1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37696" y="1545899"/>
              <a:ext cx="387840" cy="513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 name="Group 19"/>
          <p:cNvGrpSpPr/>
          <p:nvPr/>
        </p:nvGrpSpPr>
        <p:grpSpPr>
          <a:xfrm>
            <a:off x="3800582" y="1905939"/>
            <a:ext cx="1766317" cy="1055787"/>
            <a:chOff x="3995936" y="1545899"/>
            <a:chExt cx="1766317" cy="1055787"/>
          </a:xfrm>
        </p:grpSpPr>
        <p:sp>
          <p:nvSpPr>
            <p:cNvPr id="6" name="TextBox 5"/>
            <p:cNvSpPr txBox="1"/>
            <p:nvPr/>
          </p:nvSpPr>
          <p:spPr>
            <a:xfrm>
              <a:off x="3995936" y="2232354"/>
              <a:ext cx="1766317" cy="369332"/>
            </a:xfrm>
            <a:prstGeom prst="rect">
              <a:avLst/>
            </a:prstGeom>
            <a:noFill/>
          </p:spPr>
          <p:txBody>
            <a:bodyPr wrap="none" rtlCol="0">
              <a:spAutoFit/>
            </a:bodyPr>
            <a:lstStyle/>
            <a:p>
              <a:r>
                <a:rPr lang="en-GB" dirty="0" smtClean="0"/>
                <a:t> Risk Assessment</a:t>
              </a:r>
              <a:endParaRPr lang="en-US" dirty="0"/>
            </a:p>
          </p:txBody>
        </p:sp>
        <p:pic>
          <p:nvPicPr>
            <p:cNvPr id="17"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647443" y="1545899"/>
              <a:ext cx="463302" cy="535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 name="TextBox 7"/>
          <p:cNvSpPr txBox="1"/>
          <p:nvPr/>
        </p:nvSpPr>
        <p:spPr>
          <a:xfrm>
            <a:off x="555877" y="3212976"/>
            <a:ext cx="1993174" cy="738664"/>
          </a:xfrm>
          <a:prstGeom prst="rect">
            <a:avLst/>
          </a:prstGeom>
          <a:noFill/>
        </p:spPr>
        <p:txBody>
          <a:bodyPr wrap="none" rtlCol="0">
            <a:spAutoFit/>
          </a:bodyPr>
          <a:lstStyle/>
          <a:p>
            <a:r>
              <a:rPr lang="en-GB" sz="1400" dirty="0" smtClean="0"/>
              <a:t>Event-based surveillance</a:t>
            </a:r>
          </a:p>
          <a:p>
            <a:r>
              <a:rPr lang="en-GB" sz="1400" dirty="0" smtClean="0"/>
              <a:t>Case-based surveillance</a:t>
            </a:r>
          </a:p>
          <a:p>
            <a:r>
              <a:rPr lang="en-GB" sz="1400" dirty="0" smtClean="0"/>
              <a:t>Partner networks</a:t>
            </a:r>
            <a:endParaRPr lang="en-US" sz="1400" dirty="0"/>
          </a:p>
        </p:txBody>
      </p:sp>
      <p:sp>
        <p:nvSpPr>
          <p:cNvPr id="23" name="TextBox 22"/>
          <p:cNvSpPr txBox="1"/>
          <p:nvPr/>
        </p:nvSpPr>
        <p:spPr>
          <a:xfrm>
            <a:off x="2074770" y="4563125"/>
            <a:ext cx="1743491" cy="954107"/>
          </a:xfrm>
          <a:prstGeom prst="rect">
            <a:avLst/>
          </a:prstGeom>
          <a:noFill/>
        </p:spPr>
        <p:txBody>
          <a:bodyPr wrap="none" rtlCol="0">
            <a:spAutoFit/>
          </a:bodyPr>
          <a:lstStyle/>
          <a:p>
            <a:r>
              <a:rPr lang="en-GB" sz="1400" dirty="0" smtClean="0"/>
              <a:t>Ministries of Health</a:t>
            </a:r>
          </a:p>
          <a:p>
            <a:r>
              <a:rPr lang="en-GB" sz="1400" dirty="0" smtClean="0"/>
              <a:t>WHO Country Offices</a:t>
            </a:r>
          </a:p>
          <a:p>
            <a:r>
              <a:rPr lang="en-GB" sz="1400" dirty="0" smtClean="0"/>
              <a:t>Partners</a:t>
            </a:r>
          </a:p>
          <a:p>
            <a:r>
              <a:rPr lang="en-GB" sz="1400" dirty="0" smtClean="0"/>
              <a:t>Field Teams</a:t>
            </a:r>
            <a:endParaRPr lang="en-US" sz="1400" dirty="0"/>
          </a:p>
        </p:txBody>
      </p:sp>
      <p:sp>
        <p:nvSpPr>
          <p:cNvPr id="24" name="TextBox 23"/>
          <p:cNvSpPr txBox="1"/>
          <p:nvPr/>
        </p:nvSpPr>
        <p:spPr>
          <a:xfrm>
            <a:off x="3870927" y="3769295"/>
            <a:ext cx="1781193" cy="307777"/>
          </a:xfrm>
          <a:prstGeom prst="rect">
            <a:avLst/>
          </a:prstGeom>
          <a:noFill/>
        </p:spPr>
        <p:txBody>
          <a:bodyPr wrap="none" rtlCol="0">
            <a:spAutoFit/>
          </a:bodyPr>
          <a:lstStyle/>
          <a:p>
            <a:r>
              <a:rPr lang="en-GB" sz="1400" dirty="0" smtClean="0"/>
              <a:t>Internal WHO Process</a:t>
            </a:r>
            <a:endParaRPr lang="en-US" sz="1400" dirty="0"/>
          </a:p>
        </p:txBody>
      </p:sp>
      <p:sp>
        <p:nvSpPr>
          <p:cNvPr id="25" name="TextBox 24"/>
          <p:cNvSpPr txBox="1"/>
          <p:nvPr/>
        </p:nvSpPr>
        <p:spPr>
          <a:xfrm>
            <a:off x="5804520" y="4293096"/>
            <a:ext cx="1745927" cy="738664"/>
          </a:xfrm>
          <a:prstGeom prst="rect">
            <a:avLst/>
          </a:prstGeom>
          <a:noFill/>
        </p:spPr>
        <p:txBody>
          <a:bodyPr wrap="none" rtlCol="0">
            <a:spAutoFit/>
          </a:bodyPr>
          <a:lstStyle/>
          <a:p>
            <a:r>
              <a:rPr lang="en-GB" sz="1400" dirty="0" smtClean="0"/>
              <a:t>Field investigations</a:t>
            </a:r>
          </a:p>
          <a:p>
            <a:r>
              <a:rPr lang="en-GB" sz="1400" dirty="0" smtClean="0"/>
              <a:t>Field data collection</a:t>
            </a:r>
          </a:p>
          <a:p>
            <a:r>
              <a:rPr lang="en-GB" sz="1400" dirty="0" smtClean="0"/>
              <a:t>Response Monitoring</a:t>
            </a:r>
            <a:endParaRPr lang="en-US" sz="1400" dirty="0"/>
          </a:p>
        </p:txBody>
      </p:sp>
      <p:sp>
        <p:nvSpPr>
          <p:cNvPr id="26" name="TextBox 25"/>
          <p:cNvSpPr txBox="1"/>
          <p:nvPr/>
        </p:nvSpPr>
        <p:spPr>
          <a:xfrm>
            <a:off x="7164288" y="5067181"/>
            <a:ext cx="1917641" cy="954107"/>
          </a:xfrm>
          <a:prstGeom prst="rect">
            <a:avLst/>
          </a:prstGeom>
          <a:noFill/>
        </p:spPr>
        <p:txBody>
          <a:bodyPr wrap="none" rtlCol="0">
            <a:spAutoFit/>
          </a:bodyPr>
          <a:lstStyle/>
          <a:p>
            <a:r>
              <a:rPr lang="en-GB" sz="1400" dirty="0" smtClean="0"/>
              <a:t>IHR reporting </a:t>
            </a:r>
          </a:p>
          <a:p>
            <a:r>
              <a:rPr lang="en-GB" sz="1400" dirty="0" smtClean="0"/>
              <a:t>Disease Outbreak News</a:t>
            </a:r>
          </a:p>
          <a:p>
            <a:r>
              <a:rPr lang="en-GB" sz="1400" dirty="0" smtClean="0"/>
              <a:t>WHO Senior Leadership</a:t>
            </a:r>
          </a:p>
          <a:p>
            <a:r>
              <a:rPr lang="en-GB" sz="1400" dirty="0" smtClean="0"/>
              <a:t>Partners</a:t>
            </a:r>
            <a:endParaRPr lang="en-US" sz="1400" dirty="0"/>
          </a:p>
        </p:txBody>
      </p:sp>
      <p:cxnSp>
        <p:nvCxnSpPr>
          <p:cNvPr id="15" name="Straight Connector 14"/>
          <p:cNvCxnSpPr>
            <a:stCxn id="4" idx="2"/>
          </p:cNvCxnSpPr>
          <p:nvPr/>
        </p:nvCxnSpPr>
        <p:spPr>
          <a:xfrm>
            <a:off x="1234905" y="2961726"/>
            <a:ext cx="0" cy="29505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71800" y="3114126"/>
            <a:ext cx="0" cy="14489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16016" y="3068960"/>
            <a:ext cx="0" cy="7003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516216" y="3284984"/>
            <a:ext cx="0" cy="100811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028384" y="2996952"/>
            <a:ext cx="0" cy="201622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8" name="Right Arrow 37"/>
          <p:cNvSpPr/>
          <p:nvPr/>
        </p:nvSpPr>
        <p:spPr>
          <a:xfrm>
            <a:off x="683568" y="1340768"/>
            <a:ext cx="8110032" cy="432048"/>
          </a:xfrm>
          <a:prstGeom prst="rightArrow">
            <a:avLst>
              <a:gd name="adj1" fmla="val 50000"/>
              <a:gd name="adj2" fmla="val 85732"/>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9146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512" y="5949280"/>
            <a:ext cx="9180512" cy="908720"/>
          </a:xfrm>
          <a:prstGeom prst="rect">
            <a:avLst/>
          </a:prstGeom>
          <a:solidFill>
            <a:srgbClr val="1E7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8" name="Group 7"/>
          <p:cNvGrpSpPr/>
          <p:nvPr/>
        </p:nvGrpSpPr>
        <p:grpSpPr>
          <a:xfrm>
            <a:off x="6872344" y="6073200"/>
            <a:ext cx="1886657" cy="569706"/>
            <a:chOff x="5525840" y="3530278"/>
            <a:chExt cx="1886657" cy="569706"/>
          </a:xfrm>
        </p:grpSpPr>
        <p:sp>
          <p:nvSpPr>
            <p:cNvPr id="9" name="TextBox 8"/>
            <p:cNvSpPr txBox="1"/>
            <p:nvPr userDrawn="1"/>
          </p:nvSpPr>
          <p:spPr>
            <a:xfrm>
              <a:off x="5540240" y="3530278"/>
              <a:ext cx="1872257" cy="246221"/>
            </a:xfrm>
            <a:prstGeom prst="rect">
              <a:avLst/>
            </a:prstGeom>
            <a:noFill/>
          </p:spPr>
          <p:txBody>
            <a:bodyPr wrap="square" rtlCol="0">
              <a:spAutoFit/>
            </a:bodyPr>
            <a:lstStyle/>
            <a:p>
              <a:r>
                <a:rPr lang="en-GB" sz="1000" cap="all" baseline="0" dirty="0" smtClean="0">
                  <a:solidFill>
                    <a:schemeClr val="bg1"/>
                  </a:solidFill>
                  <a:latin typeface="Corbel" panose="020B0503020204020204" pitchFamily="34" charset="0"/>
                </a:rPr>
                <a:t>Health</a:t>
              </a:r>
              <a:endParaRPr lang="en-GB" sz="1000" cap="all" baseline="0" dirty="0">
                <a:solidFill>
                  <a:schemeClr val="bg1"/>
                </a:solidFill>
                <a:latin typeface="Corbel" panose="020B0503020204020204" pitchFamily="34" charset="0"/>
              </a:endParaRPr>
            </a:p>
          </p:txBody>
        </p:sp>
        <p:grpSp>
          <p:nvGrpSpPr>
            <p:cNvPr id="10" name="Group 9"/>
            <p:cNvGrpSpPr/>
            <p:nvPr userDrawn="1"/>
          </p:nvGrpSpPr>
          <p:grpSpPr>
            <a:xfrm>
              <a:off x="5525840" y="3618320"/>
              <a:ext cx="1879457" cy="481664"/>
              <a:chOff x="5525840" y="3618320"/>
              <a:chExt cx="1879457" cy="481664"/>
            </a:xfrm>
          </p:grpSpPr>
          <p:sp>
            <p:nvSpPr>
              <p:cNvPr id="11" name="TextBox 10"/>
              <p:cNvSpPr txBox="1"/>
              <p:nvPr userDrawn="1"/>
            </p:nvSpPr>
            <p:spPr>
              <a:xfrm>
                <a:off x="6494240" y="3838374"/>
                <a:ext cx="889168" cy="261610"/>
              </a:xfrm>
              <a:prstGeom prst="rect">
                <a:avLst/>
              </a:prstGeom>
              <a:noFill/>
            </p:spPr>
            <p:txBody>
              <a:bodyPr wrap="square" rtlCol="0">
                <a:spAutoFit/>
              </a:bodyPr>
              <a:lstStyle/>
              <a:p>
                <a:r>
                  <a:rPr lang="en-GB" sz="1100" cap="none" spc="-80" dirty="0" smtClean="0">
                    <a:solidFill>
                      <a:schemeClr val="bg1"/>
                    </a:solidFill>
                    <a:latin typeface="Corbel" panose="020B0503020204020204" pitchFamily="34" charset="0"/>
                  </a:rPr>
                  <a:t>programme</a:t>
                </a:r>
                <a:endParaRPr lang="en-GB" sz="1100" cap="none" spc="-80" dirty="0">
                  <a:solidFill>
                    <a:schemeClr val="bg1"/>
                  </a:solidFill>
                  <a:latin typeface="Corbel" panose="020B0503020204020204" pitchFamily="34" charset="0"/>
                </a:endParaRPr>
              </a:p>
            </p:txBody>
          </p:sp>
          <p:sp>
            <p:nvSpPr>
              <p:cNvPr id="12" name="TextBox 11"/>
              <p:cNvSpPr txBox="1"/>
              <p:nvPr userDrawn="1"/>
            </p:nvSpPr>
            <p:spPr>
              <a:xfrm>
                <a:off x="5525840" y="3618320"/>
                <a:ext cx="1879457" cy="400110"/>
              </a:xfrm>
              <a:prstGeom prst="rect">
                <a:avLst/>
              </a:prstGeom>
              <a:noFill/>
            </p:spPr>
            <p:txBody>
              <a:bodyPr wrap="square" rtlCol="0">
                <a:spAutoFit/>
              </a:bodyPr>
              <a:lstStyle/>
              <a:p>
                <a:r>
                  <a:rPr lang="en-GB" sz="2000" b="1" cap="all" spc="-80" dirty="0" smtClean="0">
                    <a:solidFill>
                      <a:schemeClr val="bg1"/>
                    </a:solidFill>
                    <a:latin typeface="Leelawadee" panose="020B0502040204020203" pitchFamily="34" charset="-34"/>
                    <a:ea typeface="Lato Heavy" panose="020F0502020204030203" pitchFamily="34" charset="0"/>
                    <a:cs typeface="Leelawadee" panose="020B0502040204020203" pitchFamily="34" charset="-34"/>
                  </a:rPr>
                  <a:t>emergencies</a:t>
                </a:r>
                <a:endParaRPr lang="en-GB" sz="2000" b="1" cap="all" spc="-80" dirty="0">
                  <a:solidFill>
                    <a:schemeClr val="bg1"/>
                  </a:solidFill>
                  <a:latin typeface="Leelawadee" panose="020B0502040204020203" pitchFamily="34" charset="-34"/>
                  <a:ea typeface="Lato Heavy" panose="020F0502020204030203" pitchFamily="34" charset="0"/>
                  <a:cs typeface="Leelawadee" panose="020B0502040204020203" pitchFamily="34" charset="-34"/>
                </a:endParaRPr>
              </a:p>
            </p:txBody>
          </p:sp>
        </p:grpSp>
      </p:grpSp>
      <p:pic>
        <p:nvPicPr>
          <p:cNvPr id="13" name="Picture 1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7544" y="6021288"/>
            <a:ext cx="2102210" cy="644562"/>
          </a:xfrm>
          <a:prstGeom prst="rect">
            <a:avLst/>
          </a:prstGeom>
        </p:spPr>
      </p:pic>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512" y="-904536"/>
            <a:ext cx="9252520" cy="6925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216" y="2710341"/>
            <a:ext cx="5945367" cy="864096"/>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GB" dirty="0">
              <a:solidFill>
                <a:prstClr val="white"/>
              </a:solidFill>
            </a:endParaRPr>
          </a:p>
        </p:txBody>
      </p:sp>
      <p:sp>
        <p:nvSpPr>
          <p:cNvPr id="4" name="Title 1"/>
          <p:cNvSpPr txBox="1">
            <a:spLocks/>
          </p:cNvSpPr>
          <p:nvPr/>
        </p:nvSpPr>
        <p:spPr>
          <a:xfrm>
            <a:off x="467544" y="2060848"/>
            <a:ext cx="7056784" cy="200935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b="1" kern="1200">
                <a:solidFill>
                  <a:schemeClr val="bg1"/>
                </a:solidFill>
                <a:latin typeface="Segoe Condensed" panose="020B0606040200020203" pitchFamily="34" charset="0"/>
                <a:ea typeface="+mj-ea"/>
                <a:cs typeface="+mj-cs"/>
              </a:defRPr>
            </a:lvl1pPr>
          </a:lstStyle>
          <a:p>
            <a:r>
              <a:rPr lang="en-GB" sz="4000" dirty="0" smtClean="0">
                <a:solidFill>
                  <a:srgbClr val="1E7FB8"/>
                </a:solidFill>
              </a:rPr>
              <a:t>Epidemic Intelligence</a:t>
            </a:r>
          </a:p>
        </p:txBody>
      </p:sp>
      <p:sp>
        <p:nvSpPr>
          <p:cNvPr id="5" name="TextBox 4"/>
          <p:cNvSpPr txBox="1"/>
          <p:nvPr/>
        </p:nvSpPr>
        <p:spPr>
          <a:xfrm>
            <a:off x="6804248" y="5805264"/>
            <a:ext cx="2736304" cy="261610"/>
          </a:xfrm>
          <a:prstGeom prst="rect">
            <a:avLst/>
          </a:prstGeom>
          <a:noFill/>
        </p:spPr>
        <p:txBody>
          <a:bodyPr wrap="square" rtlCol="0">
            <a:spAutoFit/>
          </a:bodyPr>
          <a:lstStyle/>
          <a:p>
            <a:r>
              <a:rPr lang="en-GB" sz="1100" dirty="0" smtClean="0">
                <a:solidFill>
                  <a:schemeClr val="bg1"/>
                </a:solidFill>
              </a:rPr>
              <a:t>Photo: WHO/Lorenzo Pezzoli</a:t>
            </a:r>
            <a:endParaRPr lang="en-GB" sz="1100" dirty="0">
              <a:solidFill>
                <a:schemeClr val="bg1"/>
              </a:solidFill>
            </a:endParaRPr>
          </a:p>
        </p:txBody>
      </p:sp>
    </p:spTree>
    <p:extLst>
      <p:ext uri="{BB962C8B-B14F-4D97-AF65-F5344CB8AC3E}">
        <p14:creationId xmlns:p14="http://schemas.microsoft.com/office/powerpoint/2010/main" val="6608783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Epidemic Intelligence</a:t>
            </a:r>
            <a:endParaRPr lang="en-US" dirty="0"/>
          </a:p>
        </p:txBody>
      </p:sp>
      <p:sp>
        <p:nvSpPr>
          <p:cNvPr id="3" name="Date Placeholder 2"/>
          <p:cNvSpPr>
            <a:spLocks noGrp="1"/>
          </p:cNvSpPr>
          <p:nvPr>
            <p:ph type="dt" sz="half" idx="10"/>
          </p:nvPr>
        </p:nvSpPr>
        <p:spPr/>
        <p:txBody>
          <a:bodyPr/>
          <a:lstStyle/>
          <a:p>
            <a:fld id="{941BC9E8-5C3C-4750-A92E-8BCDB9B31434}" type="datetime4">
              <a:rPr lang="en-GB" smtClean="0"/>
              <a:t>20 March 2018</a:t>
            </a:fld>
            <a:endParaRPr lang="en-GB" dirty="0"/>
          </a:p>
        </p:txBody>
      </p:sp>
      <p:grpSp>
        <p:nvGrpSpPr>
          <p:cNvPr id="4" name="Group 3"/>
          <p:cNvGrpSpPr/>
          <p:nvPr/>
        </p:nvGrpSpPr>
        <p:grpSpPr>
          <a:xfrm>
            <a:off x="1979712" y="1349404"/>
            <a:ext cx="4608512" cy="4527868"/>
            <a:chOff x="183638" y="1391785"/>
            <a:chExt cx="4176464" cy="4032448"/>
          </a:xfrm>
        </p:grpSpPr>
        <p:grpSp>
          <p:nvGrpSpPr>
            <p:cNvPr id="5" name="Group 4"/>
            <p:cNvGrpSpPr/>
            <p:nvPr/>
          </p:nvGrpSpPr>
          <p:grpSpPr>
            <a:xfrm>
              <a:off x="183638" y="1391785"/>
              <a:ext cx="4176464" cy="4032448"/>
              <a:chOff x="683568" y="764704"/>
              <a:chExt cx="5616624" cy="5400600"/>
            </a:xfrm>
          </p:grpSpPr>
          <p:sp>
            <p:nvSpPr>
              <p:cNvPr id="9" name="Oval 8"/>
              <p:cNvSpPr/>
              <p:nvPr/>
            </p:nvSpPr>
            <p:spPr>
              <a:xfrm>
                <a:off x="2921885" y="764704"/>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I</a:t>
                </a:r>
                <a:r>
                  <a:rPr lang="en-GB" sz="1400" b="1" dirty="0" smtClean="0">
                    <a:latin typeface="Arial" panose="020B0604020202020204" pitchFamily="34" charset="0"/>
                    <a:cs typeface="Arial" panose="020B0604020202020204" pitchFamily="34" charset="0"/>
                  </a:rPr>
                  <a:t>nput</a:t>
                </a:r>
                <a:endParaRPr lang="en-US" sz="1400" b="1" dirty="0">
                  <a:latin typeface="Arial" panose="020B0604020202020204" pitchFamily="34" charset="0"/>
                  <a:cs typeface="Arial" panose="020B0604020202020204" pitchFamily="34" charset="0"/>
                </a:endParaRPr>
              </a:p>
            </p:txBody>
          </p:sp>
          <p:sp>
            <p:nvSpPr>
              <p:cNvPr id="10" name="Oval 9"/>
              <p:cNvSpPr/>
              <p:nvPr/>
            </p:nvSpPr>
            <p:spPr>
              <a:xfrm>
                <a:off x="4504612"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P</a:t>
                </a:r>
                <a:r>
                  <a:rPr lang="en-GB" sz="1400" b="1" dirty="0" smtClean="0">
                    <a:latin typeface="Arial" panose="020B0604020202020204" pitchFamily="34" charset="0"/>
                    <a:cs typeface="Arial" panose="020B0604020202020204" pitchFamily="34" charset="0"/>
                  </a:rPr>
                  <a:t>rocess</a:t>
                </a:r>
                <a:endParaRPr lang="en-US" sz="1400" b="1" dirty="0">
                  <a:latin typeface="Arial" panose="020B0604020202020204" pitchFamily="34" charset="0"/>
                  <a:cs typeface="Arial" panose="020B0604020202020204" pitchFamily="34" charset="0"/>
                </a:endParaRPr>
              </a:p>
            </p:txBody>
          </p:sp>
          <p:sp>
            <p:nvSpPr>
              <p:cNvPr id="11" name="Oval 10"/>
              <p:cNvSpPr/>
              <p:nvPr/>
            </p:nvSpPr>
            <p:spPr>
              <a:xfrm>
                <a:off x="5160201"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D</a:t>
                </a:r>
                <a:r>
                  <a:rPr lang="en-GB" sz="1400" b="1" dirty="0" smtClean="0">
                    <a:latin typeface="Arial" panose="020B0604020202020204" pitchFamily="34" charset="0"/>
                    <a:cs typeface="Arial" panose="020B0604020202020204" pitchFamily="34" charset="0"/>
                  </a:rPr>
                  <a:t>etect</a:t>
                </a:r>
                <a:endParaRPr lang="en-US" sz="1400" b="1" dirty="0">
                  <a:latin typeface="Arial" panose="020B0604020202020204" pitchFamily="34" charset="0"/>
                  <a:cs typeface="Arial" panose="020B0604020202020204" pitchFamily="34" charset="0"/>
                </a:endParaRPr>
              </a:p>
            </p:txBody>
          </p:sp>
          <p:sp>
            <p:nvSpPr>
              <p:cNvPr id="12" name="Oval 11"/>
              <p:cNvSpPr/>
              <p:nvPr/>
            </p:nvSpPr>
            <p:spPr>
              <a:xfrm>
                <a:off x="4504612"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V</a:t>
                </a:r>
                <a:r>
                  <a:rPr lang="en-GB" sz="1400" b="1" dirty="0" smtClean="0">
                    <a:latin typeface="Arial" panose="020B0604020202020204" pitchFamily="34" charset="0"/>
                    <a:cs typeface="Arial" panose="020B0604020202020204" pitchFamily="34" charset="0"/>
                  </a:rPr>
                  <a:t>erify</a:t>
                </a:r>
                <a:endParaRPr lang="en-US" sz="1400" b="1" dirty="0">
                  <a:latin typeface="Arial" panose="020B0604020202020204" pitchFamily="34" charset="0"/>
                  <a:cs typeface="Arial" panose="020B0604020202020204" pitchFamily="34" charset="0"/>
                </a:endParaRPr>
              </a:p>
            </p:txBody>
          </p:sp>
          <p:sp>
            <p:nvSpPr>
              <p:cNvPr id="13" name="Oval 12"/>
              <p:cNvSpPr/>
              <p:nvPr/>
            </p:nvSpPr>
            <p:spPr>
              <a:xfrm>
                <a:off x="2921885" y="5069158"/>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A</a:t>
                </a:r>
                <a:r>
                  <a:rPr lang="en-GB" sz="1400" b="1" dirty="0" smtClean="0">
                    <a:latin typeface="Arial" panose="020B0604020202020204" pitchFamily="34" charset="0"/>
                    <a:cs typeface="Arial" panose="020B0604020202020204" pitchFamily="34" charset="0"/>
                  </a:rPr>
                  <a:t>nalyse</a:t>
                </a:r>
                <a:endParaRPr lang="en-US" sz="1400" b="1" dirty="0">
                  <a:latin typeface="Arial" panose="020B0604020202020204" pitchFamily="34" charset="0"/>
                  <a:cs typeface="Arial" panose="020B0604020202020204" pitchFamily="34" charset="0"/>
                </a:endParaRPr>
              </a:p>
            </p:txBody>
          </p:sp>
          <p:sp>
            <p:nvSpPr>
              <p:cNvPr id="14" name="Oval 13"/>
              <p:cNvSpPr/>
              <p:nvPr/>
            </p:nvSpPr>
            <p:spPr>
              <a:xfrm>
                <a:off x="1339156" y="4438785"/>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Risk</a:t>
                </a:r>
              </a:p>
              <a:p>
                <a:pPr algn="ctr"/>
                <a:r>
                  <a:rPr lang="en-GB" sz="1400" b="1" dirty="0" smtClean="0">
                    <a:latin typeface="Arial" panose="020B0604020202020204" pitchFamily="34" charset="0"/>
                    <a:cs typeface="Arial" panose="020B0604020202020204" pitchFamily="34" charset="0"/>
                  </a:rPr>
                  <a:t>Assess</a:t>
                </a:r>
                <a:endParaRPr lang="en-US" sz="1400" b="1" dirty="0">
                  <a:latin typeface="Arial" panose="020B0604020202020204" pitchFamily="34" charset="0"/>
                  <a:cs typeface="Arial" panose="020B0604020202020204" pitchFamily="34" charset="0"/>
                </a:endParaRPr>
              </a:p>
            </p:txBody>
          </p:sp>
          <p:sp>
            <p:nvSpPr>
              <p:cNvPr id="15" name="Oval 14"/>
              <p:cNvSpPr/>
              <p:nvPr/>
            </p:nvSpPr>
            <p:spPr>
              <a:xfrm>
                <a:off x="683568" y="2916932"/>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smtClean="0">
                    <a:latin typeface="Arial" panose="020B0604020202020204" pitchFamily="34" charset="0"/>
                    <a:cs typeface="Arial" panose="020B0604020202020204" pitchFamily="34" charset="0"/>
                  </a:rPr>
                  <a:t>Report</a:t>
                </a:r>
                <a:endParaRPr lang="en-US" sz="1400" b="1" dirty="0">
                  <a:latin typeface="Arial" panose="020B0604020202020204" pitchFamily="34" charset="0"/>
                  <a:cs typeface="Arial" panose="020B0604020202020204" pitchFamily="34" charset="0"/>
                </a:endParaRPr>
              </a:p>
            </p:txBody>
          </p:sp>
          <p:sp>
            <p:nvSpPr>
              <p:cNvPr id="16" name="Oval 15"/>
              <p:cNvSpPr/>
              <p:nvPr/>
            </p:nvSpPr>
            <p:spPr>
              <a:xfrm>
                <a:off x="1339156" y="1395077"/>
                <a:ext cx="1139991" cy="1096146"/>
              </a:xfrm>
              <a:prstGeom prst="ellipse">
                <a:avLst/>
              </a:prstGeom>
              <a:solidFill>
                <a:schemeClr val="tx2">
                  <a:lumMod val="60000"/>
                  <a:lumOff val="40000"/>
                </a:schemeClr>
              </a:solidFill>
              <a:ln>
                <a:solidFill>
                  <a:schemeClr val="accent1">
                    <a:lumMod val="75000"/>
                  </a:schemeClr>
                </a:solidFill>
              </a:ln>
            </p:spPr>
            <p:style>
              <a:lnRef idx="1">
                <a:schemeClr val="accent5"/>
              </a:lnRef>
              <a:fillRef idx="3">
                <a:schemeClr val="accent5"/>
              </a:fillRef>
              <a:effectRef idx="2">
                <a:schemeClr val="accent5"/>
              </a:effectRef>
              <a:fontRef idx="minor">
                <a:schemeClr val="lt1"/>
              </a:fontRef>
            </p:style>
            <p:txBody>
              <a:bodyPr wrap="none" anchor="ctr" anchorCtr="0"/>
              <a:lstStyle/>
              <a:p>
                <a:pPr algn="ctr"/>
                <a:r>
                  <a:rPr lang="en-GB" sz="1400" b="1" dirty="0">
                    <a:latin typeface="Arial" panose="020B0604020202020204" pitchFamily="34" charset="0"/>
                    <a:cs typeface="Arial" panose="020B0604020202020204" pitchFamily="34" charset="0"/>
                  </a:rPr>
                  <a:t>R</a:t>
                </a:r>
                <a:r>
                  <a:rPr lang="en-GB" sz="1400" b="1" dirty="0" smtClean="0">
                    <a:latin typeface="Arial" panose="020B0604020202020204" pitchFamily="34" charset="0"/>
                    <a:cs typeface="Arial" panose="020B0604020202020204" pitchFamily="34" charset="0"/>
                  </a:rPr>
                  <a:t>espond</a:t>
                </a:r>
                <a:endParaRPr lang="en-US" sz="1400" b="1" dirty="0">
                  <a:latin typeface="Arial" panose="020B0604020202020204" pitchFamily="34" charset="0"/>
                  <a:cs typeface="Arial" panose="020B0604020202020204" pitchFamily="34" charset="0"/>
                </a:endParaRPr>
              </a:p>
            </p:txBody>
          </p:sp>
          <p:sp>
            <p:nvSpPr>
              <p:cNvPr id="17" name="Right Arrow 16"/>
              <p:cNvSpPr/>
              <p:nvPr/>
            </p:nvSpPr>
            <p:spPr>
              <a:xfrm rot="19954710">
                <a:off x="2494805" y="142452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4554710">
                <a:off x="1378265" y="4063661"/>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9154710">
                <a:off x="4077533" y="51745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rot="7045290" flipH="1">
                <a:off x="1314995" y="2492162"/>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rot="12445290" flipH="1">
                <a:off x="4124295" y="1376520"/>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17845290" flipH="1">
                <a:off x="5261907" y="4063105"/>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1645290" flipH="1">
                <a:off x="2450602" y="5193447"/>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754710">
                <a:off x="5304102" y="2492163"/>
                <a:ext cx="364661" cy="3600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Circular Arrow 5"/>
            <p:cNvSpPr/>
            <p:nvPr/>
          </p:nvSpPr>
          <p:spPr>
            <a:xfrm rot="16200000">
              <a:off x="1135383" y="2164775"/>
              <a:ext cx="2324792" cy="2441002"/>
            </a:xfrm>
            <a:prstGeom prst="circularArrow">
              <a:avLst>
                <a:gd name="adj1" fmla="val 12500"/>
                <a:gd name="adj2" fmla="val 1142317"/>
                <a:gd name="adj3" fmla="val 20457681"/>
                <a:gd name="adj4" fmla="val 1356072"/>
                <a:gd name="adj5" fmla="val 12500"/>
              </a:avLst>
            </a:prstGeom>
            <a:solidFill>
              <a:schemeClr val="accent6">
                <a:lumMod val="75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a:off x="1331640" y="2651357"/>
              <a:ext cx="1896948" cy="1641739"/>
            </a:xfrm>
            <a:prstGeom prst="rect">
              <a:avLst/>
            </a:prstGeom>
            <a:noFill/>
          </p:spPr>
          <p:txBody>
            <a:bodyPr wrap="none" rtlCol="0">
              <a:prstTxWarp prst="textArchDown">
                <a:avLst>
                  <a:gd name="adj" fmla="val 82596"/>
                </a:avLst>
              </a:prstTxWarp>
              <a:spAutoFit/>
            </a:bodyPr>
            <a:lstStyle/>
            <a:p>
              <a:r>
                <a:rPr lang="en-GB" sz="2800" dirty="0" smtClean="0">
                  <a:solidFill>
                    <a:schemeClr val="bg1"/>
                  </a:solidFill>
                  <a:latin typeface="Arial" panose="020B0604020202020204" pitchFamily="34" charset="0"/>
                  <a:cs typeface="Arial" panose="020B0604020202020204" pitchFamily="34" charset="0"/>
                </a:rPr>
                <a:t>        Continuous Cycle</a:t>
              </a:r>
              <a:endParaRPr lang="en-US" sz="28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1691122" y="3062110"/>
              <a:ext cx="1213313" cy="575612"/>
            </a:xfrm>
            <a:prstGeom prst="rect">
              <a:avLst/>
            </a:prstGeom>
            <a:noFill/>
          </p:spPr>
          <p:txBody>
            <a:bodyPr wrap="none" rtlCol="0">
              <a:spAutoFit/>
            </a:bodyPr>
            <a:lstStyle/>
            <a:p>
              <a:pPr algn="ctr"/>
              <a:r>
                <a:rPr lang="en-GB" dirty="0">
                  <a:latin typeface="Arial" panose="020B0604020202020204" pitchFamily="34" charset="0"/>
                  <a:cs typeface="Arial" panose="020B0604020202020204" pitchFamily="34" charset="0"/>
                </a:rPr>
                <a:t>E</a:t>
              </a:r>
              <a:r>
                <a:rPr lang="en-GB" dirty="0" smtClean="0">
                  <a:latin typeface="Arial" panose="020B0604020202020204" pitchFamily="34" charset="0"/>
                  <a:cs typeface="Arial" panose="020B0604020202020204" pitchFamily="34" charset="0"/>
                </a:rPr>
                <a:t>pidemic</a:t>
              </a:r>
            </a:p>
            <a:p>
              <a:pPr algn="ctr"/>
              <a:r>
                <a:rPr lang="en-GB" dirty="0" smtClean="0">
                  <a:latin typeface="Arial" panose="020B0604020202020204" pitchFamily="34" charset="0"/>
                  <a:cs typeface="Arial" panose="020B0604020202020204" pitchFamily="34" charset="0"/>
                </a:rPr>
                <a:t>Intelligence</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96247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5">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FDA54CA4B22F4B81D1C3652DA18F33" ma:contentTypeVersion="1" ma:contentTypeDescription="Create a new document." ma:contentTypeScope="" ma:versionID="096f9344f9b787bbd70567ef5b3f239d">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F0E798-6F80-4C50-A13B-41FE115A584A}">
  <ds:schemaRefs>
    <ds:schemaRef ds:uri="http://purl.org/dc/elements/1.1/"/>
    <ds:schemaRef ds:uri="http://purl.org/dc/terms/"/>
    <ds:schemaRef ds:uri="http://purl.org/dc/dcmitype/"/>
    <ds:schemaRef ds:uri="http://schemas.microsoft.com/sharepoint/v4"/>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schemas.microsoft.com/office/infopath/2007/PartnerControls"/>
  </ds:schemaRefs>
</ds:datastoreItem>
</file>

<file path=customXml/itemProps2.xml><?xml version="1.0" encoding="utf-8"?>
<ds:datastoreItem xmlns:ds="http://schemas.openxmlformats.org/officeDocument/2006/customXml" ds:itemID="{3D4C2A13-1F8A-468D-A3BD-05DF5780D573}">
  <ds:schemaRefs>
    <ds:schemaRef ds:uri="http://schemas.microsoft.com/sharepoint/v3/contenttype/forms"/>
  </ds:schemaRefs>
</ds:datastoreItem>
</file>

<file path=customXml/itemProps3.xml><?xml version="1.0" encoding="utf-8"?>
<ds:datastoreItem xmlns:ds="http://schemas.openxmlformats.org/officeDocument/2006/customXml" ds:itemID="{C6C11BFF-E777-4F1F-BE77-1517DE99FC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22872</TotalTime>
  <Words>1437</Words>
  <Application>Microsoft Office PowerPoint</Application>
  <PresentationFormat>On-screen Show (4:3)</PresentationFormat>
  <Paragraphs>443</Paragraphs>
  <Slides>43</Slides>
  <Notes>12</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WHO’s strategic priorities</vt:lpstr>
      <vt:lpstr>WHE’s conceptual framework</vt:lpstr>
      <vt:lpstr>How is WHE Structured</vt:lpstr>
      <vt:lpstr>How is WHE Structured</vt:lpstr>
      <vt:lpstr>Health Emergency Information and Risk Assessment</vt:lpstr>
      <vt:lpstr>PowerPoint Presentation</vt:lpstr>
      <vt:lpstr>Epidemic Intelligence</vt:lpstr>
      <vt:lpstr>Epidemic Intelligence</vt:lpstr>
      <vt:lpstr>Epidemic Intelligence</vt:lpstr>
      <vt:lpstr>Epidemic Intelligence</vt:lpstr>
      <vt:lpstr>Epidemic Intelligence</vt:lpstr>
      <vt:lpstr>Epidemic Intelligence</vt:lpstr>
      <vt:lpstr>Epidemic Intelligence</vt:lpstr>
      <vt:lpstr>Epidemic Intelligence</vt:lpstr>
      <vt:lpstr>Epidemic Intelligence</vt:lpstr>
      <vt:lpstr>Epidemic Intelligence</vt:lpstr>
      <vt:lpstr>PowerPoint Presentation</vt:lpstr>
      <vt:lpstr>Analysis for Decision Makers in the Field</vt:lpstr>
      <vt:lpstr>Measles in Somalia</vt:lpstr>
      <vt:lpstr>Yellow Fever in Brazil</vt:lpstr>
      <vt:lpstr>Legionnaires` Disease, Ex-Dubai</vt:lpstr>
      <vt:lpstr>Ebola Transmission Chain, Guinea</vt:lpstr>
      <vt:lpstr>Foodborne Outbreak, England</vt:lpstr>
      <vt:lpstr>A(H1N1)pdm09, United States</vt:lpstr>
      <vt:lpstr>Occupational Exposure, UK</vt:lpstr>
      <vt:lpstr>Ebola Virus Persistence in Survivors</vt:lpstr>
      <vt:lpstr>Cholera in the Dominican Republic</vt:lpstr>
      <vt:lpstr>KAP Surveys in Sierra Leone</vt:lpstr>
      <vt:lpstr>Health Resources Availability Monitoring System (HeRAMS)</vt:lpstr>
      <vt:lpstr>HeRAMS – Nigeria 2017</vt:lpstr>
      <vt:lpstr>PowerPoint Presentation</vt:lpstr>
      <vt:lpstr>Modelling during the 2014-16 Ebola Outbreak</vt:lpstr>
      <vt:lpstr>Ebola in DRC, May 2017</vt:lpstr>
      <vt:lpstr>How Decisions are Often Made</vt:lpstr>
      <vt:lpstr>PowerPoint Presentation</vt:lpstr>
      <vt:lpstr>Diphtheria Forecasts in Cox`s Bazar</vt:lpstr>
      <vt:lpstr>Recommendation 13 December 2017</vt:lpstr>
      <vt:lpstr>Recommendation 14 December 2017</vt:lpstr>
      <vt:lpstr>Predicting the Future</vt:lpstr>
      <vt:lpstr>Some Reflections</vt:lpstr>
      <vt:lpstr> Thank you</vt:lpstr>
    </vt:vector>
  </TitlesOfParts>
  <Company>WHO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 presentation template - February 2017</dc:title>
  <dc:creator>PARKKALI, Leila Maarit</dc:creator>
  <cp:lastModifiedBy>MORGAN, Oliver</cp:lastModifiedBy>
  <cp:revision>577</cp:revision>
  <cp:lastPrinted>2017-07-02T21:25:52Z</cp:lastPrinted>
  <dcterms:created xsi:type="dcterms:W3CDTF">2016-08-25T12:43:36Z</dcterms:created>
  <dcterms:modified xsi:type="dcterms:W3CDTF">2018-03-22T08:55:24Z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0x01010057FDA54CA4B22F4B81D1C3652DA18F33</vt:lpwstr>
  </property>
</Properties>
</file>